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  <p:sldMasterId id="2147483792" r:id="rId2"/>
  </p:sldMasterIdLst>
  <p:notesMasterIdLst>
    <p:notesMasterId r:id="rId31"/>
  </p:notesMasterIdLst>
  <p:sldIdLst>
    <p:sldId id="292" r:id="rId3"/>
    <p:sldId id="256" r:id="rId4"/>
    <p:sldId id="293" r:id="rId5"/>
    <p:sldId id="257" r:id="rId6"/>
    <p:sldId id="273" r:id="rId7"/>
    <p:sldId id="281" r:id="rId8"/>
    <p:sldId id="258" r:id="rId9"/>
    <p:sldId id="274" r:id="rId10"/>
    <p:sldId id="282" r:id="rId11"/>
    <p:sldId id="259" r:id="rId12"/>
    <p:sldId id="275" r:id="rId13"/>
    <p:sldId id="265" r:id="rId14"/>
    <p:sldId id="276" r:id="rId15"/>
    <p:sldId id="283" r:id="rId16"/>
    <p:sldId id="263" r:id="rId17"/>
    <p:sldId id="277" r:id="rId18"/>
    <p:sldId id="260" r:id="rId19"/>
    <p:sldId id="278" r:id="rId20"/>
    <p:sldId id="264" r:id="rId21"/>
    <p:sldId id="279" r:id="rId22"/>
    <p:sldId id="280" r:id="rId23"/>
    <p:sldId id="284" r:id="rId24"/>
    <p:sldId id="285" r:id="rId25"/>
    <p:sldId id="286" r:id="rId26"/>
    <p:sldId id="291" r:id="rId27"/>
    <p:sldId id="288" r:id="rId28"/>
    <p:sldId id="289" r:id="rId29"/>
    <p:sldId id="290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20A0"/>
    <a:srgbClr val="E81E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94660"/>
  </p:normalViewPr>
  <p:slideViewPr>
    <p:cSldViewPr>
      <p:cViewPr>
        <p:scale>
          <a:sx n="92" d="100"/>
          <a:sy n="92" d="100"/>
        </p:scale>
        <p:origin x="-1200" y="2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1D6428-B276-4D2C-BC03-E787FEF279CD}" type="datetimeFigureOut">
              <a:rPr lang="en-GB" smtClean="0"/>
              <a:t>29/04/2020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045E7-D42D-42E1-B020-813E027654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530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Piece 1 – 2 metre (if you march to the music it is in 2) This music is The Imperial March (Darth Vader’s Theme) from Star Wars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Piece 2 – 4 metre - This music is an unusual version of Best Song Ever – 7 people playing one grand piano all at once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baseline="0" dirty="0" smtClean="0"/>
              <a:t>Piece 3 – 3 metre - This music is Amazing Grace performed by the legendary Elvis Presley </a:t>
            </a:r>
            <a:endParaRPr lang="en-GB" b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045E7-D42D-42E1-B020-813E0276542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15028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Tempo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045E7-D42D-42E1-B020-813E0276542C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8977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Note – sometimes people use</a:t>
            </a:r>
            <a:r>
              <a:rPr lang="en-GB" baseline="0" dirty="0" smtClean="0"/>
              <a:t> the word “soft” when they mean “quiet”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045E7-D42D-42E1-B020-813E0276542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465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Piece 1 – presto.  This comedy</a:t>
            </a:r>
            <a:r>
              <a:rPr lang="en-GB" baseline="0" dirty="0" smtClean="0"/>
              <a:t> piece of music is called Number One</a:t>
            </a:r>
          </a:p>
          <a:p>
            <a:r>
              <a:rPr lang="en-GB" baseline="0" dirty="0" smtClean="0"/>
              <a:t>Piece 2 – largo.  This piece is a famous jazz piece called What a Wonderful World and performed by Louis Armstrong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045E7-D42D-42E1-B020-813E0276542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64258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Pitch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045E7-D42D-42E1-B020-813E0276542C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09708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Duration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045E7-D42D-42E1-B020-813E0276542C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80033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Texture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045E7-D42D-42E1-B020-813E0276542C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9418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Timbre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045E7-D42D-42E1-B020-813E0276542C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0015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Structure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045E7-D42D-42E1-B020-813E0276542C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8171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Dynamics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045E7-D42D-42E1-B020-813E0276542C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920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339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3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954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0300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275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827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281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201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843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979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896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791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MNjSF0DR0Y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dYYN-4ttDg" TargetMode="External"/><Relationship Id="rId7" Type="http://schemas.openxmlformats.org/officeDocument/2006/relationships/image" Target="../media/image15.png"/><Relationship Id="rId2" Type="http://schemas.openxmlformats.org/officeDocument/2006/relationships/hyperlink" Target="https://www.youtube.com/watch?v=yi96gfl_Dog" TargetMode="External"/><Relationship Id="rId1" Type="http://schemas.openxmlformats.org/officeDocument/2006/relationships/slideLayout" Target="../slideLayouts/slideLayout13.xml"/><Relationship Id="rId6" Type="http://schemas.openxmlformats.org/officeDocument/2006/relationships/slide" Target="slide3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ww.youtube.com/watch?v=iN5Jv9s-z80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n-SLwc70uUc" TargetMode="External"/><Relationship Id="rId2" Type="http://schemas.openxmlformats.org/officeDocument/2006/relationships/hyperlink" Target="https://www.youtube.com/watch?v=S-kJQbq6oaA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hyperlink" Target="https://www.youtube.com/watch?v=qBEPn0t2jao" TargetMode="External"/><Relationship Id="rId7" Type="http://schemas.openxmlformats.org/officeDocument/2006/relationships/slide" Target="slide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9.jpeg"/><Relationship Id="rId4" Type="http://schemas.openxmlformats.org/officeDocument/2006/relationships/hyperlink" Target="https://www.youtube.com/watch?v=CWzrABouyeE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www.youtube.com/watch?v=ErqqwHJtdWI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s://www.youtube.com/watch?v=p42Xlke1ZAs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5.png"/><Relationship Id="rId4" Type="http://schemas.openxmlformats.org/officeDocument/2006/relationships/slide" Target="slid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jcq7A-Va0Y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credibox.com/demo/v5" TargetMode="External"/><Relationship Id="rId7" Type="http://schemas.openxmlformats.org/officeDocument/2006/relationships/image" Target="../media/image15.png"/><Relationship Id="rId2" Type="http://schemas.openxmlformats.org/officeDocument/2006/relationships/hyperlink" Target="https://musiclab.chromeexperiments.com/Rhythm/" TargetMode="External"/><Relationship Id="rId1" Type="http://schemas.openxmlformats.org/officeDocument/2006/relationships/slideLayout" Target="../slideLayouts/slideLayout13.xml"/><Relationship Id="rId6" Type="http://schemas.openxmlformats.org/officeDocument/2006/relationships/slide" Target="slide3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14.png"/><Relationship Id="rId7" Type="http://schemas.openxmlformats.org/officeDocument/2006/relationships/image" Target="../media/image13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8.png"/><Relationship Id="rId5" Type="http://schemas.openxmlformats.org/officeDocument/2006/relationships/hyperlink" Target="https://www.youtube.com/watch?v=22kqia2ibVU" TargetMode="External"/><Relationship Id="rId10" Type="http://schemas.openxmlformats.org/officeDocument/2006/relationships/image" Target="../media/image41.jpeg"/><Relationship Id="rId4" Type="http://schemas.openxmlformats.org/officeDocument/2006/relationships/image" Target="../media/image12.jpeg"/><Relationship Id="rId9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12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4.png"/><Relationship Id="rId7" Type="http://schemas.openxmlformats.org/officeDocument/2006/relationships/image" Target="../media/image4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image" Target="../media/image43.jpeg"/><Relationship Id="rId4" Type="http://schemas.openxmlformats.org/officeDocument/2006/relationships/image" Target="../media/image42.jpeg"/><Relationship Id="rId9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41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8.png"/><Relationship Id="rId10" Type="http://schemas.openxmlformats.org/officeDocument/2006/relationships/image" Target="../media/image44.jpeg"/><Relationship Id="rId4" Type="http://schemas.openxmlformats.org/officeDocument/2006/relationships/image" Target="../media/image12.jpeg"/><Relationship Id="rId9" Type="http://schemas.openxmlformats.org/officeDocument/2006/relationships/image" Target="../media/image4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3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44.jpe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3" Type="http://schemas.openxmlformats.org/officeDocument/2006/relationships/slide" Target="slide7.xml"/><Relationship Id="rId7" Type="http://schemas.openxmlformats.org/officeDocument/2006/relationships/slide" Target="slide17.xml"/><Relationship Id="rId12" Type="http://schemas.openxmlformats.org/officeDocument/2006/relationships/image" Target="../media/image16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11" Type="http://schemas.openxmlformats.org/officeDocument/2006/relationships/image" Target="../media/image15.png"/><Relationship Id="rId5" Type="http://schemas.openxmlformats.org/officeDocument/2006/relationships/slide" Target="slide12.xml"/><Relationship Id="rId10" Type="http://schemas.openxmlformats.org/officeDocument/2006/relationships/slide" Target="slide9.xml"/><Relationship Id="rId4" Type="http://schemas.openxmlformats.org/officeDocument/2006/relationships/slide" Target="slide10.xml"/><Relationship Id="rId9" Type="http://schemas.openxmlformats.org/officeDocument/2006/relationships/slide" Target="slide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YkOJQmaFGNw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png"/><Relationship Id="rId4" Type="http://schemas.openxmlformats.org/officeDocument/2006/relationships/hyperlink" Target="https://www.youtube.com/watch?v=3W2FKXXrmTc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ecursivearts.com/virtual-piano/" TargetMode="External"/><Relationship Id="rId2" Type="http://schemas.openxmlformats.org/officeDocument/2006/relationships/hyperlink" Target="https://musiclab.chromeexperiments.com/Song-Maker/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hyperlink" Target="https://www.youtube.com/watch?v=S6gBYYxvizs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10" Type="http://schemas.openxmlformats.org/officeDocument/2006/relationships/image" Target="../media/image15.png"/><Relationship Id="rId4" Type="http://schemas.openxmlformats.org/officeDocument/2006/relationships/image" Target="../media/image21.jpeg"/><Relationship Id="rId9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jz6yP5r0e0A" TargetMode="External"/><Relationship Id="rId2" Type="http://schemas.openxmlformats.org/officeDocument/2006/relationships/hyperlink" Target="https://www.youtube.com/watch?v=0kaX2l413p8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6.png"/><Relationship Id="rId4" Type="http://schemas.openxmlformats.org/officeDocument/2006/relationships/hyperlink" Target="https://www.youtube.com/watch?v=TB63_-zitwM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s://www.youtube.com/watch?v=CLFGTTAHr_8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-bzWSJG93P8" TargetMode="Externa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slide" Target="slide3.xml"/><Relationship Id="rId5" Type="http://schemas.openxmlformats.org/officeDocument/2006/relationships/hyperlink" Target="https://www.youtube.com/watch?v=74IfdfDFao8" TargetMode="External"/><Relationship Id="rId4" Type="http://schemas.openxmlformats.org/officeDocument/2006/relationships/hyperlink" Target="https://www.youtube.com/watch?v=Zux7nLiPX2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62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6600" dirty="0" smtClean="0">
                <a:solidFill>
                  <a:schemeClr val="bg1"/>
                </a:solidFill>
              </a:rPr>
              <a:t>Keep Calm and </a:t>
            </a:r>
            <a:br>
              <a:rPr lang="en-GB" sz="6600" dirty="0" smtClean="0">
                <a:solidFill>
                  <a:schemeClr val="bg1"/>
                </a:solidFill>
              </a:rPr>
            </a:br>
            <a:r>
              <a:rPr lang="en-GB" sz="6600" dirty="0" smtClean="0">
                <a:solidFill>
                  <a:schemeClr val="bg1"/>
                </a:solidFill>
              </a:rPr>
              <a:t>Make Music</a:t>
            </a:r>
            <a:endParaRPr lang="en-GB" sz="66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524000" y="4038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dirty="0" smtClean="0">
                <a:solidFill>
                  <a:schemeClr val="bg1"/>
                </a:solidFill>
              </a:rPr>
              <a:t>Weekly Wonder</a:t>
            </a:r>
          </a:p>
          <a:p>
            <a:r>
              <a:rPr lang="en-GB" sz="3600" dirty="0" smtClean="0">
                <a:solidFill>
                  <a:schemeClr val="bg1"/>
                </a:solidFill>
              </a:rPr>
              <a:t>Discovering </a:t>
            </a:r>
            <a:r>
              <a:rPr lang="en-GB" sz="3600" dirty="0" smtClean="0">
                <a:solidFill>
                  <a:schemeClr val="bg1"/>
                </a:solidFill>
              </a:rPr>
              <a:t>the </a:t>
            </a:r>
            <a:endParaRPr lang="en-GB" sz="3600" dirty="0" smtClean="0">
              <a:solidFill>
                <a:schemeClr val="bg1"/>
              </a:solidFill>
            </a:endParaRPr>
          </a:p>
          <a:p>
            <a:r>
              <a:rPr lang="en-GB" sz="3600" dirty="0" smtClean="0">
                <a:solidFill>
                  <a:schemeClr val="bg1"/>
                </a:solidFill>
              </a:rPr>
              <a:t>Musical Dimensions </a:t>
            </a:r>
            <a:r>
              <a:rPr lang="en-GB" sz="3600" dirty="0" smtClean="0">
                <a:solidFill>
                  <a:schemeClr val="bg1"/>
                </a:solidFill>
              </a:rPr>
              <a:t>KS2</a:t>
            </a:r>
            <a:endParaRPr lang="en-GB" sz="3600" dirty="0">
              <a:solidFill>
                <a:schemeClr val="bg1"/>
              </a:solidFill>
            </a:endParaRPr>
          </a:p>
        </p:txBody>
      </p:sp>
      <p:pic>
        <p:nvPicPr>
          <p:cNvPr id="5" name="Picture 2" descr="E:\HMS\Images\Logos\HMS logo White and Colour no fil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6641" y="116633"/>
            <a:ext cx="1426343" cy="2393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E:\HMS\Images\Logos\HCC Logo White and Colou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805266"/>
            <a:ext cx="2592658" cy="68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899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18" y="279757"/>
            <a:ext cx="8229600" cy="1143000"/>
          </a:xfrm>
        </p:spPr>
        <p:txBody>
          <a:bodyPr>
            <a:noAutofit/>
          </a:bodyPr>
          <a:lstStyle/>
          <a:p>
            <a:r>
              <a:rPr lang="en-GB" sz="7200" b="1" dirty="0" smtClean="0"/>
              <a:t>DYNAMICS</a:t>
            </a:r>
            <a:br>
              <a:rPr lang="en-GB" sz="7200" b="1" dirty="0" smtClean="0"/>
            </a:br>
            <a:r>
              <a:rPr lang="en-GB" sz="2000" b="1" dirty="0" smtClean="0"/>
              <a:t>is all about how loud or quiet sounds are</a:t>
            </a:r>
            <a:endParaRPr lang="en-GB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7244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GB" sz="2400" b="1" u="sng" dirty="0" smtClean="0">
                <a:solidFill>
                  <a:srgbClr val="002060"/>
                </a:solidFill>
                <a:latin typeface="+mj-lt"/>
              </a:rPr>
              <a:t>Key words</a:t>
            </a:r>
            <a:br>
              <a:rPr lang="en-GB" sz="2400" b="1" u="sng" dirty="0" smtClean="0">
                <a:solidFill>
                  <a:srgbClr val="002060"/>
                </a:solidFill>
                <a:latin typeface="+mj-lt"/>
              </a:rPr>
            </a:br>
            <a:r>
              <a:rPr lang="en-GB" sz="2400" b="1" dirty="0" smtClean="0">
                <a:solidFill>
                  <a:srgbClr val="002060"/>
                </a:solidFill>
                <a:latin typeface="+mj-lt"/>
              </a:rPr>
              <a:t>Loud and quiet</a:t>
            </a:r>
            <a:br>
              <a:rPr lang="en-GB" sz="2400" b="1" dirty="0" smtClean="0">
                <a:solidFill>
                  <a:srgbClr val="002060"/>
                </a:solidFill>
                <a:latin typeface="+mj-lt"/>
              </a:rPr>
            </a:br>
            <a:r>
              <a:rPr lang="en-GB" sz="2400" b="1" dirty="0" smtClean="0">
                <a:solidFill>
                  <a:srgbClr val="002060"/>
                </a:solidFill>
                <a:latin typeface="+mj-lt"/>
              </a:rPr>
              <a:t>Forte and piano</a:t>
            </a:r>
          </a:p>
          <a:p>
            <a:pPr marL="0" indent="0" algn="ctr">
              <a:buNone/>
            </a:pPr>
            <a:endParaRPr lang="en-GB" sz="2400" b="1" dirty="0" smtClean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GB" sz="2400" b="1" dirty="0" smtClean="0">
                <a:solidFill>
                  <a:srgbClr val="002060"/>
                </a:solidFill>
                <a:latin typeface="+mj-lt"/>
              </a:rPr>
              <a:t>Getting louder and quieter</a:t>
            </a:r>
            <a:br>
              <a:rPr lang="en-GB" sz="2400" b="1" dirty="0" smtClean="0">
                <a:solidFill>
                  <a:srgbClr val="002060"/>
                </a:solidFill>
                <a:latin typeface="+mj-lt"/>
              </a:rPr>
            </a:br>
            <a:r>
              <a:rPr lang="en-GB" sz="2400" b="1" dirty="0" smtClean="0">
                <a:solidFill>
                  <a:srgbClr val="002060"/>
                </a:solidFill>
                <a:latin typeface="+mj-lt"/>
              </a:rPr>
              <a:t>Crescendo and decrescendo</a:t>
            </a:r>
            <a:endParaRPr lang="en-GB" sz="2400" b="1" dirty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endParaRPr lang="en-GB" sz="2400" b="1" dirty="0" smtClean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endParaRPr lang="en-GB" sz="2400" b="1" dirty="0" smtClean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endParaRPr lang="en-GB" dirty="0" smtClean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endParaRPr lang="en-GB" dirty="0" smtClean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endParaRPr lang="en-GB" dirty="0" smtClean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GB" b="1" dirty="0">
                <a:solidFill>
                  <a:srgbClr val="002060"/>
                </a:solidFill>
                <a:latin typeface="+mj-lt"/>
                <a:hlinkClick r:id="rId3"/>
              </a:rPr>
              <a:t>Click here</a:t>
            </a:r>
            <a:r>
              <a:rPr lang="en-GB" b="1" dirty="0">
                <a:solidFill>
                  <a:srgbClr val="002060"/>
                </a:solidFill>
                <a:latin typeface="+mj-lt"/>
              </a:rPr>
              <a:t/>
            </a:r>
            <a:br>
              <a:rPr lang="en-GB" b="1" dirty="0">
                <a:solidFill>
                  <a:srgbClr val="002060"/>
                </a:solidFill>
                <a:latin typeface="+mj-lt"/>
              </a:rPr>
            </a:br>
            <a:r>
              <a:rPr lang="en-GB" sz="2800" b="1" dirty="0">
                <a:solidFill>
                  <a:srgbClr val="002060"/>
                </a:solidFill>
                <a:latin typeface="+mj-lt"/>
              </a:rPr>
              <a:t>to find out about </a:t>
            </a:r>
            <a:r>
              <a:rPr lang="en-GB" sz="2800" b="1" dirty="0" smtClean="0">
                <a:solidFill>
                  <a:srgbClr val="002060"/>
                </a:solidFill>
                <a:latin typeface="+mj-lt"/>
              </a:rPr>
              <a:t>forte, piano, crescendo and decrescendo</a:t>
            </a:r>
            <a:endParaRPr lang="en-GB" sz="2800" dirty="0" smtClean="0">
              <a:solidFill>
                <a:srgbClr val="002060"/>
              </a:solidFill>
              <a:latin typeface="+mj-lt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585989" y="4343400"/>
            <a:ext cx="2362200" cy="457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80019" y="4800600"/>
            <a:ext cx="2362200" cy="3815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994859" y="4343400"/>
            <a:ext cx="2362200" cy="381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6147259" y="4724400"/>
            <a:ext cx="2209800" cy="609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D:\My Documents\Documents\HMS\clipart\lou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357" y="827109"/>
            <a:ext cx="1161749" cy="77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My Documents\Documents\HMS\clipart\quie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786" y="827109"/>
            <a:ext cx="770187" cy="94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Oval 22"/>
          <p:cNvSpPr/>
          <p:nvPr/>
        </p:nvSpPr>
        <p:spPr>
          <a:xfrm>
            <a:off x="128789" y="3368896"/>
            <a:ext cx="457200" cy="457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8458200" y="3519149"/>
            <a:ext cx="457200" cy="457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931199" y="3218642"/>
            <a:ext cx="802045" cy="75770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1905000" y="3136003"/>
            <a:ext cx="938413" cy="91225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6327106" y="3232598"/>
            <a:ext cx="938413" cy="91225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7391400" y="3309870"/>
            <a:ext cx="802045" cy="75770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0033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GB" b="1" dirty="0" smtClean="0"/>
              <a:t>Fun dynamic activities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60679"/>
            <a:ext cx="8991600" cy="52449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>
                <a:solidFill>
                  <a:srgbClr val="002060"/>
                </a:solidFill>
                <a:latin typeface="+mj-lt"/>
              </a:rPr>
              <a:t>Listen to the </a:t>
            </a:r>
            <a:r>
              <a:rPr lang="en-GB" b="1" dirty="0" smtClean="0">
                <a:solidFill>
                  <a:srgbClr val="002060"/>
                </a:solidFill>
                <a:latin typeface="+mj-lt"/>
                <a:hlinkClick r:id="rId2"/>
              </a:rPr>
              <a:t>March Past of the Kitchen Utensils</a:t>
            </a:r>
            <a:r>
              <a:rPr lang="en-GB" b="1" dirty="0">
                <a:solidFill>
                  <a:srgbClr val="002060"/>
                </a:solidFill>
                <a:latin typeface="+mj-lt"/>
              </a:rPr>
              <a:t/>
            </a:r>
            <a:br>
              <a:rPr lang="en-GB" b="1" dirty="0">
                <a:solidFill>
                  <a:srgbClr val="002060"/>
                </a:solidFill>
                <a:latin typeface="+mj-lt"/>
              </a:rPr>
            </a:br>
            <a:r>
              <a:rPr lang="en-GB" b="1" dirty="0" smtClean="0">
                <a:solidFill>
                  <a:srgbClr val="002060"/>
                </a:solidFill>
                <a:latin typeface="+mj-lt"/>
              </a:rPr>
              <a:t>Tiptoe </a:t>
            </a:r>
            <a:r>
              <a:rPr lang="en-GB" b="1" dirty="0">
                <a:solidFill>
                  <a:srgbClr val="002060"/>
                </a:solidFill>
                <a:latin typeface="+mj-lt"/>
              </a:rPr>
              <a:t>around the </a:t>
            </a:r>
            <a:r>
              <a:rPr lang="en-GB" b="1" dirty="0" smtClean="0">
                <a:solidFill>
                  <a:srgbClr val="002060"/>
                </a:solidFill>
                <a:latin typeface="+mj-lt"/>
              </a:rPr>
              <a:t>room when the music is quiet</a:t>
            </a:r>
            <a:br>
              <a:rPr lang="en-GB" b="1" dirty="0" smtClean="0">
                <a:solidFill>
                  <a:srgbClr val="002060"/>
                </a:solidFill>
                <a:latin typeface="+mj-lt"/>
              </a:rPr>
            </a:br>
            <a:r>
              <a:rPr lang="en-GB" b="1" dirty="0" smtClean="0">
                <a:solidFill>
                  <a:srgbClr val="002060"/>
                </a:solidFill>
                <a:latin typeface="+mj-lt"/>
              </a:rPr>
              <a:t>Clap loudly on the cymbal crash</a:t>
            </a:r>
            <a:br>
              <a:rPr lang="en-GB" b="1" dirty="0" smtClean="0">
                <a:solidFill>
                  <a:srgbClr val="002060"/>
                </a:solidFill>
                <a:latin typeface="+mj-lt"/>
              </a:rPr>
            </a:br>
            <a:r>
              <a:rPr lang="en-GB" b="1" dirty="0" smtClean="0">
                <a:solidFill>
                  <a:srgbClr val="002060"/>
                </a:solidFill>
                <a:latin typeface="+mj-lt"/>
              </a:rPr>
              <a:t>Once you have got to know the music find something you can make a loud clashing sound with and join in with the cymbal</a:t>
            </a:r>
          </a:p>
          <a:p>
            <a:pPr marL="0" indent="0">
              <a:buNone/>
            </a:pPr>
            <a:endParaRPr lang="en-GB" b="1" dirty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r>
              <a:rPr lang="en-GB" b="1" dirty="0">
                <a:solidFill>
                  <a:srgbClr val="002060"/>
                </a:solidFill>
                <a:latin typeface="+mj-lt"/>
              </a:rPr>
              <a:t>Listen to </a:t>
            </a:r>
            <a:r>
              <a:rPr lang="en-GB" b="1" dirty="0">
                <a:solidFill>
                  <a:srgbClr val="002060"/>
                </a:solidFill>
                <a:latin typeface="+mj-lt"/>
                <a:hlinkClick r:id="rId3"/>
              </a:rPr>
              <a:t>Time</a:t>
            </a:r>
            <a:r>
              <a:rPr lang="en-GB" b="1" dirty="0">
                <a:solidFill>
                  <a:srgbClr val="002060"/>
                </a:solidFill>
                <a:latin typeface="+mj-lt"/>
              </a:rPr>
              <a:t> from the sound track of the movie Inception.  Curl up in a ball on the floor for the start of the music and gradually uncurl and grow as the music crescendos  - what will you do at the end as the music decrescendos?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>
              <a:hlinkClick r:id="rId2"/>
            </a:endParaRPr>
          </a:p>
        </p:txBody>
      </p:sp>
      <p:pic>
        <p:nvPicPr>
          <p:cNvPr id="10244" name="Picture 4" descr="D:\OneDrive - Hampshire County Council\Documents\HMS\clipart\Home made instruments\collander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60"/>
          <a:stretch/>
        </p:blipFill>
        <p:spPr bwMode="auto">
          <a:xfrm rot="8466585">
            <a:off x="7073807" y="1541687"/>
            <a:ext cx="1489786" cy="810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D:\OneDrive - Hampshire County Council\Documents\HMS\clipart\Home made instruments\wooden spoo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347186">
            <a:off x="8058344" y="965638"/>
            <a:ext cx="825918" cy="506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HMS\AppData\Local\Microsoft\Windows\INetCache\IE\5BD2DBGR\j0442122[1]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2240" y="5972306"/>
            <a:ext cx="891760" cy="885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61891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r>
              <a:rPr lang="en-GB" sz="7200" b="1" dirty="0" smtClean="0"/>
              <a:t>TEMPO</a:t>
            </a:r>
            <a:br>
              <a:rPr lang="en-GB" sz="7200" b="1" dirty="0" smtClean="0"/>
            </a:br>
            <a:r>
              <a:rPr lang="en-GB" sz="2000" b="1" dirty="0" smtClean="0"/>
              <a:t>is all about how fast or slow the music is</a:t>
            </a:r>
            <a:endParaRPr lang="en-GB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7250"/>
            <a:ext cx="8229600" cy="496835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GB" sz="3500" b="1" u="sng" dirty="0" smtClean="0">
                <a:solidFill>
                  <a:srgbClr val="002060"/>
                </a:solidFill>
                <a:latin typeface="+mj-lt"/>
              </a:rPr>
              <a:t>Key words</a:t>
            </a:r>
            <a:br>
              <a:rPr lang="en-GB" sz="3500" b="1" u="sng" dirty="0" smtClean="0">
                <a:solidFill>
                  <a:srgbClr val="002060"/>
                </a:solidFill>
                <a:latin typeface="+mj-lt"/>
              </a:rPr>
            </a:br>
            <a:r>
              <a:rPr lang="en-GB" sz="3500" b="1" dirty="0" smtClean="0">
                <a:solidFill>
                  <a:srgbClr val="002060"/>
                </a:solidFill>
                <a:latin typeface="+mj-lt"/>
              </a:rPr>
              <a:t/>
            </a:r>
            <a:br>
              <a:rPr lang="en-GB" sz="3500" b="1" dirty="0" smtClean="0">
                <a:solidFill>
                  <a:srgbClr val="002060"/>
                </a:solidFill>
                <a:latin typeface="+mj-lt"/>
              </a:rPr>
            </a:br>
            <a:r>
              <a:rPr lang="en-GB" sz="3500" b="1" dirty="0" smtClean="0">
                <a:solidFill>
                  <a:srgbClr val="002060"/>
                </a:solidFill>
                <a:latin typeface="+mj-lt"/>
              </a:rPr>
              <a:t>Fast</a:t>
            </a:r>
            <a:r>
              <a:rPr lang="en-GB" sz="3500" b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en-GB" sz="3500" b="1" dirty="0" smtClean="0">
                <a:solidFill>
                  <a:srgbClr val="002060"/>
                </a:solidFill>
                <a:latin typeface="+mj-lt"/>
              </a:rPr>
              <a:t>and slow</a:t>
            </a:r>
          </a:p>
          <a:p>
            <a:pPr marL="0" indent="0" algn="ctr">
              <a:buNone/>
            </a:pPr>
            <a:r>
              <a:rPr lang="en-GB" sz="3500" b="1" dirty="0" smtClean="0">
                <a:solidFill>
                  <a:srgbClr val="002060"/>
                </a:solidFill>
                <a:latin typeface="+mj-lt"/>
              </a:rPr>
              <a:t>Presto and largo</a:t>
            </a:r>
          </a:p>
          <a:p>
            <a:pPr marL="0" indent="0" algn="ctr">
              <a:buNone/>
            </a:pPr>
            <a:endParaRPr lang="en-GB" sz="3500" b="1" dirty="0" smtClean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GB" sz="3500" b="1" dirty="0" smtClean="0">
                <a:solidFill>
                  <a:srgbClr val="002060"/>
                </a:solidFill>
                <a:latin typeface="+mj-lt"/>
              </a:rPr>
              <a:t>Getting faster and slower</a:t>
            </a:r>
          </a:p>
          <a:p>
            <a:pPr marL="0" indent="0" algn="ctr">
              <a:buNone/>
            </a:pPr>
            <a:r>
              <a:rPr lang="en-GB" sz="3500" b="1" dirty="0" smtClean="0">
                <a:solidFill>
                  <a:srgbClr val="002060"/>
                </a:solidFill>
                <a:latin typeface="+mj-lt"/>
              </a:rPr>
              <a:t>Accelerando and </a:t>
            </a:r>
            <a:r>
              <a:rPr lang="en-GB" sz="3500" b="1" dirty="0" err="1" smtClean="0">
                <a:solidFill>
                  <a:srgbClr val="002060"/>
                </a:solidFill>
                <a:latin typeface="+mj-lt"/>
              </a:rPr>
              <a:t>rallantando</a:t>
            </a:r>
            <a:r>
              <a:rPr lang="en-GB" sz="3500" b="1" dirty="0" smtClean="0">
                <a:solidFill>
                  <a:srgbClr val="002060"/>
                </a:solidFill>
                <a:latin typeface="+mj-lt"/>
              </a:rPr>
              <a:t> </a:t>
            </a:r>
            <a:endParaRPr lang="en-GB" sz="3500" b="1" dirty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endParaRPr lang="en-GB" sz="3500" b="1" dirty="0" smtClean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GB" sz="3500" b="1" dirty="0">
                <a:solidFill>
                  <a:srgbClr val="002060"/>
                </a:solidFill>
                <a:latin typeface="+mj-lt"/>
                <a:hlinkClick r:id="rId2"/>
              </a:rPr>
              <a:t>Click </a:t>
            </a:r>
            <a:r>
              <a:rPr lang="en-GB" sz="3500" b="1" dirty="0" smtClean="0">
                <a:solidFill>
                  <a:srgbClr val="002060"/>
                </a:solidFill>
                <a:latin typeface="+mj-lt"/>
                <a:hlinkClick r:id="rId2"/>
              </a:rPr>
              <a:t>here</a:t>
            </a:r>
            <a:r>
              <a:rPr lang="en-GB" sz="3500" b="1" dirty="0">
                <a:solidFill>
                  <a:srgbClr val="002060"/>
                </a:solidFill>
                <a:latin typeface="+mj-lt"/>
              </a:rPr>
              <a:t/>
            </a:r>
            <a:br>
              <a:rPr lang="en-GB" sz="3500" b="1" dirty="0">
                <a:solidFill>
                  <a:srgbClr val="002060"/>
                </a:solidFill>
                <a:latin typeface="+mj-lt"/>
              </a:rPr>
            </a:br>
            <a:r>
              <a:rPr lang="en-GB" sz="3500" b="1" dirty="0" smtClean="0">
                <a:solidFill>
                  <a:srgbClr val="002060"/>
                </a:solidFill>
                <a:latin typeface="+mj-lt"/>
              </a:rPr>
              <a:t>to </a:t>
            </a:r>
            <a:r>
              <a:rPr lang="en-GB" sz="3500" b="1" dirty="0">
                <a:solidFill>
                  <a:srgbClr val="002060"/>
                </a:solidFill>
                <a:latin typeface="+mj-lt"/>
              </a:rPr>
              <a:t>find out about </a:t>
            </a:r>
            <a:r>
              <a:rPr lang="en-GB" sz="3500" b="1" dirty="0" smtClean="0">
                <a:solidFill>
                  <a:srgbClr val="002060"/>
                </a:solidFill>
                <a:latin typeface="+mj-lt"/>
              </a:rPr>
              <a:t>fast and slow sounds</a:t>
            </a:r>
            <a:br>
              <a:rPr lang="en-GB" sz="3500" b="1" dirty="0" smtClean="0">
                <a:solidFill>
                  <a:srgbClr val="002060"/>
                </a:solidFill>
                <a:latin typeface="+mj-lt"/>
              </a:rPr>
            </a:br>
            <a:r>
              <a:rPr lang="en-GB" sz="3500" b="1" dirty="0" smtClean="0">
                <a:solidFill>
                  <a:srgbClr val="002060"/>
                </a:solidFill>
                <a:latin typeface="+mj-lt"/>
              </a:rPr>
              <a:t>Presto means fast and largo means slow</a:t>
            </a:r>
            <a:endParaRPr lang="en-GB" sz="3500" dirty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endParaRPr lang="en-GB" dirty="0" smtClean="0"/>
          </a:p>
        </p:txBody>
      </p:sp>
      <p:pic>
        <p:nvPicPr>
          <p:cNvPr id="4098" name="Picture 2" descr="D:\My Documents\Documents\HMS\clipart\Tortoise carto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477000" y="2286000"/>
            <a:ext cx="22098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My Documents\Documents\HMS\clipart\hare - runnin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895205"/>
            <a:ext cx="239077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8270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448" y="-25758"/>
            <a:ext cx="8229600" cy="1143000"/>
          </a:xfrm>
        </p:spPr>
        <p:txBody>
          <a:bodyPr/>
          <a:lstStyle/>
          <a:p>
            <a:r>
              <a:rPr lang="en-GB" b="1" dirty="0" smtClean="0"/>
              <a:t>Fun tempo activities</a:t>
            </a:r>
            <a:endParaRPr lang="en-GB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3200" b="1" dirty="0" smtClean="0">
                <a:solidFill>
                  <a:srgbClr val="002060"/>
                </a:solidFill>
                <a:latin typeface="+mj-lt"/>
              </a:rPr>
              <a:t>Join in with </a:t>
            </a:r>
            <a:r>
              <a:rPr lang="en-GB" sz="3200" b="1" dirty="0" smtClean="0">
                <a:solidFill>
                  <a:srgbClr val="002060"/>
                </a:solidFill>
                <a:latin typeface="+mj-lt"/>
                <a:hlinkClick r:id="rId2"/>
              </a:rPr>
              <a:t>Baby Shark</a:t>
            </a:r>
            <a:r>
              <a:rPr lang="en-GB" sz="3200" b="1" dirty="0" smtClean="0">
                <a:solidFill>
                  <a:srgbClr val="002060"/>
                </a:solidFill>
                <a:latin typeface="+mj-lt"/>
              </a:rPr>
              <a:t/>
            </a:r>
            <a:br>
              <a:rPr lang="en-GB" sz="3200" b="1" dirty="0" smtClean="0">
                <a:solidFill>
                  <a:srgbClr val="002060"/>
                </a:solidFill>
                <a:latin typeface="+mj-lt"/>
              </a:rPr>
            </a:br>
            <a:r>
              <a:rPr lang="en-GB" sz="3200" b="1" dirty="0" smtClean="0">
                <a:solidFill>
                  <a:srgbClr val="002060"/>
                </a:solidFill>
                <a:latin typeface="+mj-lt"/>
              </a:rPr>
              <a:t>How fast can you sing?  Can you keep up?</a:t>
            </a:r>
          </a:p>
          <a:p>
            <a:pPr marL="0" indent="0">
              <a:buNone/>
            </a:pPr>
            <a:endParaRPr lang="en-GB" sz="3200" b="1" dirty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r>
              <a:rPr lang="en-GB" sz="3200" b="1" dirty="0" smtClean="0">
                <a:solidFill>
                  <a:srgbClr val="002060"/>
                </a:solidFill>
                <a:latin typeface="+mj-lt"/>
              </a:rPr>
              <a:t>Clap or dance along with this flash mob version of </a:t>
            </a:r>
            <a:r>
              <a:rPr lang="en-GB" sz="3200" b="1" dirty="0" smtClean="0">
                <a:solidFill>
                  <a:srgbClr val="002060"/>
                </a:solidFill>
                <a:latin typeface="+mj-lt"/>
                <a:hlinkClick r:id="rId3"/>
              </a:rPr>
              <a:t>Zorba the Greek</a:t>
            </a:r>
            <a:endParaRPr lang="en-GB" sz="3200" b="1" dirty="0" smtClean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1266" name="Picture 2" descr="D:\OneDrive - Hampshire County Council\Documents\HMS\clipart\Discover the dimensions\baby shar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7710" y="838200"/>
            <a:ext cx="1962729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D:\OneDrive - Hampshire County Council\Documents\HMS\clipart\Greek dance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5603" y="4101908"/>
            <a:ext cx="2187374" cy="2756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OneDrive - Hampshire County Council\Documents\HMS\clipart\Greek dance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24400" y="4101908"/>
            <a:ext cx="2123603" cy="2756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07110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732"/>
            <a:ext cx="8229600" cy="1143000"/>
          </a:xfrm>
        </p:spPr>
        <p:txBody>
          <a:bodyPr>
            <a:normAutofit/>
          </a:bodyPr>
          <a:lstStyle/>
          <a:p>
            <a:r>
              <a:rPr lang="en-GB" b="1" dirty="0" smtClean="0"/>
              <a:t>Play the presto largo quiz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b="1" dirty="0">
                <a:solidFill>
                  <a:srgbClr val="002060"/>
                </a:solidFill>
                <a:latin typeface="+mj-lt"/>
              </a:rPr>
              <a:t>Listen to the following pieces of music.  </a:t>
            </a:r>
            <a:br>
              <a:rPr lang="en-GB" sz="3200" b="1" dirty="0">
                <a:solidFill>
                  <a:srgbClr val="002060"/>
                </a:solidFill>
                <a:latin typeface="+mj-lt"/>
              </a:rPr>
            </a:br>
            <a:r>
              <a:rPr lang="en-GB" sz="3200" b="1" dirty="0" smtClean="0">
                <a:solidFill>
                  <a:srgbClr val="002060"/>
                </a:solidFill>
                <a:latin typeface="+mj-lt"/>
              </a:rPr>
              <a:t>Are they presto or largo?</a:t>
            </a:r>
            <a:br>
              <a:rPr lang="en-GB" sz="3200" b="1" dirty="0" smtClean="0">
                <a:solidFill>
                  <a:srgbClr val="002060"/>
                </a:solidFill>
                <a:latin typeface="+mj-lt"/>
              </a:rPr>
            </a:br>
            <a:r>
              <a:rPr lang="en-GB" sz="3200" b="1" dirty="0" smtClean="0">
                <a:solidFill>
                  <a:srgbClr val="002060"/>
                </a:solidFill>
                <a:latin typeface="+mj-lt"/>
              </a:rPr>
              <a:t>(</a:t>
            </a:r>
            <a:r>
              <a:rPr lang="en-GB" sz="3200" b="1" dirty="0">
                <a:solidFill>
                  <a:srgbClr val="002060"/>
                </a:solidFill>
                <a:latin typeface="+mj-lt"/>
              </a:rPr>
              <a:t>Find the answers in the notes for this slide</a:t>
            </a:r>
            <a:r>
              <a:rPr lang="en-GB" sz="3200" b="1" dirty="0" smtClean="0">
                <a:solidFill>
                  <a:srgbClr val="002060"/>
                </a:solidFill>
                <a:latin typeface="+mj-lt"/>
              </a:rPr>
              <a:t>)</a:t>
            </a:r>
          </a:p>
          <a:p>
            <a:pPr marL="0" indent="0">
              <a:buNone/>
            </a:pPr>
            <a:endParaRPr lang="en-GB" sz="3200" b="1" dirty="0" smtClean="0">
              <a:solidFill>
                <a:srgbClr val="002060"/>
              </a:solidFill>
              <a:latin typeface="+mj-lt"/>
            </a:endParaRPr>
          </a:p>
          <a:p>
            <a:r>
              <a:rPr lang="en-GB" sz="3200" b="1" dirty="0" smtClean="0">
                <a:solidFill>
                  <a:srgbClr val="002060"/>
                </a:solidFill>
                <a:latin typeface="+mj-lt"/>
                <a:hlinkClick r:id="rId3"/>
              </a:rPr>
              <a:t>Piece 1</a:t>
            </a:r>
            <a:endParaRPr lang="en-GB" sz="3200" b="1" dirty="0" smtClean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endParaRPr lang="en-GB" sz="3200" b="1" dirty="0" smtClean="0">
              <a:solidFill>
                <a:srgbClr val="002060"/>
              </a:solidFill>
              <a:latin typeface="+mj-lt"/>
            </a:endParaRPr>
          </a:p>
          <a:p>
            <a:r>
              <a:rPr lang="en-GB" sz="3200" b="1" dirty="0" smtClean="0">
                <a:solidFill>
                  <a:srgbClr val="002060"/>
                </a:solidFill>
                <a:latin typeface="+mj-lt"/>
                <a:hlinkClick r:id="rId4"/>
              </a:rPr>
              <a:t>Piece 2</a:t>
            </a:r>
            <a:endParaRPr lang="en-GB" sz="32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4" name="Picture 2" descr="D:\My Documents\Documents\HMS\clipart\Tortoise cartoo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48400" y="4525783"/>
            <a:ext cx="22098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D:\My Documents\Documents\HMS\clipart\hare - runnin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071937"/>
            <a:ext cx="239077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HMS\AppData\Local\Microsoft\Windows\INetCache\IE\5BD2DBGR\j0442122[1]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2240" y="5972306"/>
            <a:ext cx="891760" cy="885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174509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r>
              <a:rPr lang="en-GB" sz="7200" b="1" dirty="0" smtClean="0"/>
              <a:t>STRUCTURE</a:t>
            </a:r>
            <a:br>
              <a:rPr lang="en-GB" sz="7200" b="1" dirty="0" smtClean="0"/>
            </a:br>
            <a:r>
              <a:rPr lang="en-GB" sz="2000" b="1" dirty="0" smtClean="0"/>
              <a:t>is all about the order sounds happen in</a:t>
            </a:r>
            <a:endParaRPr lang="en-GB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915400" cy="5334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2400" b="1" u="sng" dirty="0" smtClean="0">
                <a:solidFill>
                  <a:srgbClr val="002060"/>
                </a:solidFill>
                <a:latin typeface="+mj-lt"/>
              </a:rPr>
              <a:t>Key words</a:t>
            </a:r>
          </a:p>
          <a:p>
            <a:pPr marL="0" indent="0" algn="ctr">
              <a:buNone/>
            </a:pPr>
            <a:r>
              <a:rPr lang="en-GB" sz="2400" b="1" dirty="0" smtClean="0">
                <a:solidFill>
                  <a:srgbClr val="002060"/>
                </a:solidFill>
                <a:latin typeface="+mj-lt"/>
              </a:rPr>
              <a:t>Beginning, middle, ending</a:t>
            </a:r>
          </a:p>
          <a:p>
            <a:pPr marL="0" indent="0" algn="ctr">
              <a:buNone/>
            </a:pPr>
            <a:r>
              <a:rPr lang="en-GB" sz="2400" b="1" dirty="0" smtClean="0">
                <a:solidFill>
                  <a:srgbClr val="002060"/>
                </a:solidFill>
                <a:latin typeface="+mj-lt"/>
              </a:rPr>
              <a:t>Call and echo, Call and response</a:t>
            </a:r>
          </a:p>
          <a:p>
            <a:pPr marL="0" indent="0" algn="ctr">
              <a:buNone/>
            </a:pPr>
            <a:r>
              <a:rPr lang="en-GB" sz="2400" b="1" dirty="0" smtClean="0">
                <a:solidFill>
                  <a:srgbClr val="002060"/>
                </a:solidFill>
                <a:latin typeface="+mj-lt"/>
              </a:rPr>
              <a:t>Verse, chorus</a:t>
            </a:r>
          </a:p>
          <a:p>
            <a:pPr marL="0" indent="0" algn="ctr">
              <a:buNone/>
            </a:pPr>
            <a:r>
              <a:rPr lang="en-GB" sz="2400" b="1" dirty="0" smtClean="0">
                <a:solidFill>
                  <a:srgbClr val="002060"/>
                </a:solidFill>
                <a:latin typeface="+mj-lt"/>
              </a:rPr>
              <a:t>          Ternary (ABA)</a:t>
            </a:r>
            <a:endParaRPr lang="en-GB" sz="2400" b="1" dirty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GB" sz="2400" b="1" dirty="0" smtClean="0">
                <a:solidFill>
                  <a:srgbClr val="002060"/>
                </a:solidFill>
                <a:latin typeface="+mj-lt"/>
              </a:rPr>
              <a:t>Round</a:t>
            </a:r>
            <a:endParaRPr lang="en-GB" sz="2400" b="1" dirty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GB" sz="2400" b="1" dirty="0">
                <a:solidFill>
                  <a:srgbClr val="002060"/>
                </a:solidFill>
                <a:latin typeface="+mj-lt"/>
              </a:rPr>
              <a:t>       </a:t>
            </a:r>
            <a:r>
              <a:rPr lang="en-GB" sz="2400" b="1" dirty="0" smtClean="0">
                <a:solidFill>
                  <a:srgbClr val="002060"/>
                </a:solidFill>
                <a:latin typeface="+mj-lt"/>
              </a:rPr>
              <a:t>Theme </a:t>
            </a:r>
            <a:r>
              <a:rPr lang="en-GB" sz="2400" b="1" dirty="0">
                <a:solidFill>
                  <a:srgbClr val="002060"/>
                </a:solidFill>
                <a:latin typeface="+mj-lt"/>
              </a:rPr>
              <a:t>and variations </a:t>
            </a:r>
          </a:p>
          <a:p>
            <a:pPr marL="0" indent="0" algn="ctr">
              <a:buNone/>
            </a:pPr>
            <a:r>
              <a:rPr lang="en-GB" sz="2400" b="1" dirty="0">
                <a:solidFill>
                  <a:srgbClr val="002060"/>
                </a:solidFill>
                <a:latin typeface="+mj-lt"/>
              </a:rPr>
              <a:t>                         </a:t>
            </a:r>
            <a:r>
              <a:rPr lang="en-GB" sz="2400" b="1" dirty="0" smtClean="0">
                <a:solidFill>
                  <a:srgbClr val="002060"/>
                </a:solidFill>
                <a:latin typeface="+mj-lt"/>
              </a:rPr>
              <a:t>Rondo  (ABACADA)</a:t>
            </a:r>
          </a:p>
          <a:p>
            <a:pPr marL="0" indent="0" algn="ctr">
              <a:buNone/>
            </a:pPr>
            <a:endParaRPr lang="en-GB" sz="1200" b="1" dirty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GB" sz="2400" b="1" dirty="0" smtClean="0">
                <a:solidFill>
                  <a:srgbClr val="002060"/>
                </a:solidFill>
                <a:latin typeface="+mj-lt"/>
                <a:hlinkClick r:id="rId2"/>
              </a:rPr>
              <a:t>Click here</a:t>
            </a:r>
            <a:r>
              <a:rPr lang="en-GB" sz="2400" b="1" dirty="0">
                <a:solidFill>
                  <a:srgbClr val="002060"/>
                </a:solidFill>
                <a:latin typeface="+mj-lt"/>
              </a:rPr>
              <a:t/>
            </a:r>
            <a:br>
              <a:rPr lang="en-GB" sz="2400" b="1" dirty="0">
                <a:solidFill>
                  <a:srgbClr val="002060"/>
                </a:solidFill>
                <a:latin typeface="+mj-lt"/>
              </a:rPr>
            </a:br>
            <a:r>
              <a:rPr lang="en-GB" sz="2400" b="1" dirty="0" smtClean="0">
                <a:solidFill>
                  <a:srgbClr val="002060"/>
                </a:solidFill>
                <a:latin typeface="+mj-lt"/>
              </a:rPr>
              <a:t>To find out about call and response, rounds and ternary form</a:t>
            </a:r>
          </a:p>
        </p:txBody>
      </p:sp>
      <p:pic>
        <p:nvPicPr>
          <p:cNvPr id="5122" name="Picture 2" descr="D:\My Documents\Documents\HMS\clipart\beginning middle en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786031"/>
            <a:ext cx="3276600" cy="814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My Documents\Documents\HMS\clipart\beginning en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6682"/>
            <a:ext cx="1840030" cy="1850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797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GB" b="1" dirty="0" smtClean="0"/>
              <a:t>Fun structure activities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45" y="1219200"/>
            <a:ext cx="8229600" cy="548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>
                <a:solidFill>
                  <a:srgbClr val="002060"/>
                </a:solidFill>
                <a:latin typeface="+mj-lt"/>
              </a:rPr>
              <a:t>Listen to this </a:t>
            </a:r>
            <a:r>
              <a:rPr lang="en-GB" b="1" dirty="0" smtClean="0">
                <a:solidFill>
                  <a:srgbClr val="002060"/>
                </a:solidFill>
                <a:latin typeface="+mj-lt"/>
                <a:hlinkClick r:id="rId2"/>
              </a:rPr>
              <a:t>theme and variations  </a:t>
            </a:r>
            <a:r>
              <a:rPr lang="en-GB" b="1" dirty="0" smtClean="0">
                <a:solidFill>
                  <a:srgbClr val="002060"/>
                </a:solidFill>
                <a:latin typeface="+mj-lt"/>
              </a:rPr>
              <a:t>by Andrew Lloyd Webber</a:t>
            </a:r>
          </a:p>
          <a:p>
            <a:pPr marL="0" indent="0">
              <a:buNone/>
            </a:pPr>
            <a:endParaRPr lang="en-GB" b="1" dirty="0" smtClean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endParaRPr lang="en-GB" b="1" dirty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endParaRPr lang="en-GB" b="1" dirty="0" smtClean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endParaRPr lang="en-GB" b="1" dirty="0" smtClean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r>
              <a:rPr lang="en-GB" b="1" dirty="0" smtClean="0">
                <a:solidFill>
                  <a:srgbClr val="002060"/>
                </a:solidFill>
                <a:latin typeface="+mj-lt"/>
              </a:rPr>
              <a:t>The first music you hear is the theme played on the cello – the following music is all based on this but it has been varied in some way.  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002060"/>
                </a:solidFill>
                <a:latin typeface="+mj-lt"/>
              </a:rPr>
              <a:t/>
            </a:r>
            <a:br>
              <a:rPr lang="en-GB" b="1" dirty="0" smtClean="0">
                <a:solidFill>
                  <a:srgbClr val="002060"/>
                </a:solidFill>
                <a:latin typeface="+mj-lt"/>
              </a:rPr>
            </a:br>
            <a:r>
              <a:rPr lang="en-GB" b="1" dirty="0" smtClean="0">
                <a:solidFill>
                  <a:srgbClr val="002060"/>
                </a:solidFill>
                <a:latin typeface="+mj-lt"/>
              </a:rPr>
              <a:t>Can you describe how the music has been varied?</a:t>
            </a:r>
            <a:br>
              <a:rPr lang="en-GB" b="1" dirty="0" smtClean="0">
                <a:solidFill>
                  <a:srgbClr val="002060"/>
                </a:solidFill>
                <a:latin typeface="+mj-lt"/>
              </a:rPr>
            </a:br>
            <a:r>
              <a:rPr lang="en-GB" b="1" dirty="0" smtClean="0">
                <a:solidFill>
                  <a:srgbClr val="002060"/>
                </a:solidFill>
                <a:latin typeface="+mj-lt"/>
              </a:rPr>
              <a:t>Different instruments?  Different styles? Gaps?</a:t>
            </a:r>
          </a:p>
          <a:p>
            <a:pPr marL="0" indent="0">
              <a:buNone/>
            </a:pPr>
            <a:endParaRPr lang="en-GB" b="1" dirty="0" smtClean="0"/>
          </a:p>
          <a:p>
            <a:pPr marL="0" indent="0" algn="ctr">
              <a:buNone/>
            </a:pPr>
            <a:endParaRPr lang="en-GB" b="1" i="1" dirty="0"/>
          </a:p>
          <a:p>
            <a:pPr marL="0" indent="0" algn="ctr">
              <a:buNone/>
            </a:pPr>
            <a:endParaRPr lang="en-GB" b="1" i="1" dirty="0"/>
          </a:p>
        </p:txBody>
      </p:sp>
      <p:pic>
        <p:nvPicPr>
          <p:cNvPr id="4098" name="Picture 2" descr="D:\OneDrive - Hampshire County Council\Documents\HMS\clipart\Andrew Lloyd Webb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431" y="1858851"/>
            <a:ext cx="2054691" cy="2063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HMS\AppData\Local\Microsoft\Windows\INetCache\IE\5BD2DBGR\j0442122[1]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2240" y="5972306"/>
            <a:ext cx="891760" cy="885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09173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D:\My Documents\Documents\HMS\clipart\sol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5368" y="3155324"/>
            <a:ext cx="1298222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D:\My Documents\Documents\HMS\clipart\sol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7146" y="3962400"/>
            <a:ext cx="1298222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89" y="152400"/>
            <a:ext cx="8229600" cy="1143000"/>
          </a:xfrm>
        </p:spPr>
        <p:txBody>
          <a:bodyPr>
            <a:noAutofit/>
          </a:bodyPr>
          <a:lstStyle/>
          <a:p>
            <a:r>
              <a:rPr lang="en-GB" sz="7200" b="1" dirty="0" smtClean="0"/>
              <a:t>TEXTURE</a:t>
            </a:r>
            <a:br>
              <a:rPr lang="en-GB" sz="7200" b="1" dirty="0" smtClean="0"/>
            </a:br>
            <a:r>
              <a:rPr lang="en-GB" sz="2000" b="1" dirty="0" smtClean="0"/>
              <a:t>is all about how many sounds can be heard at the same time</a:t>
            </a:r>
            <a:endParaRPr lang="en-GB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1793" y="1485900"/>
            <a:ext cx="8229600" cy="521970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sz="3600" b="1" u="sng" dirty="0" smtClean="0">
                <a:solidFill>
                  <a:srgbClr val="002060"/>
                </a:solidFill>
                <a:latin typeface="+mj-lt"/>
              </a:rPr>
              <a:t>Key words</a:t>
            </a:r>
            <a:br>
              <a:rPr lang="en-GB" sz="3600" b="1" u="sng" dirty="0" smtClean="0">
                <a:solidFill>
                  <a:srgbClr val="002060"/>
                </a:solidFill>
                <a:latin typeface="+mj-lt"/>
              </a:rPr>
            </a:br>
            <a:r>
              <a:rPr lang="en-GB" sz="3600" b="1" dirty="0" smtClean="0">
                <a:solidFill>
                  <a:srgbClr val="002060"/>
                </a:solidFill>
                <a:latin typeface="+mj-lt"/>
              </a:rPr>
              <a:t/>
            </a:r>
            <a:br>
              <a:rPr lang="en-GB" sz="3600" b="1" dirty="0" smtClean="0">
                <a:solidFill>
                  <a:srgbClr val="002060"/>
                </a:solidFill>
                <a:latin typeface="+mj-lt"/>
              </a:rPr>
            </a:br>
            <a:r>
              <a:rPr lang="en-GB" sz="3600" b="1" dirty="0" smtClean="0">
                <a:solidFill>
                  <a:srgbClr val="002060"/>
                </a:solidFill>
                <a:latin typeface="+mj-lt"/>
              </a:rPr>
              <a:t>Solo</a:t>
            </a:r>
            <a:br>
              <a:rPr lang="en-GB" sz="3600" b="1" dirty="0" smtClean="0">
                <a:solidFill>
                  <a:srgbClr val="002060"/>
                </a:solidFill>
                <a:latin typeface="+mj-lt"/>
              </a:rPr>
            </a:br>
            <a:r>
              <a:rPr lang="en-GB" sz="3600" b="1" dirty="0" smtClean="0">
                <a:solidFill>
                  <a:srgbClr val="002060"/>
                </a:solidFill>
                <a:latin typeface="+mj-lt"/>
              </a:rPr>
              <a:t>Unison</a:t>
            </a:r>
            <a:br>
              <a:rPr lang="en-GB" sz="3600" b="1" dirty="0" smtClean="0">
                <a:solidFill>
                  <a:srgbClr val="002060"/>
                </a:solidFill>
                <a:latin typeface="+mj-lt"/>
              </a:rPr>
            </a:br>
            <a:r>
              <a:rPr lang="en-GB" sz="3600" b="1" dirty="0" smtClean="0">
                <a:solidFill>
                  <a:srgbClr val="002060"/>
                </a:solidFill>
                <a:latin typeface="+mj-lt"/>
              </a:rPr>
              <a:t>Layers</a:t>
            </a:r>
            <a:br>
              <a:rPr lang="en-GB" sz="3600" b="1" dirty="0" smtClean="0">
                <a:solidFill>
                  <a:srgbClr val="002060"/>
                </a:solidFill>
                <a:latin typeface="+mj-lt"/>
              </a:rPr>
            </a:br>
            <a:r>
              <a:rPr lang="en-GB" sz="3600" b="1" dirty="0" smtClean="0">
                <a:solidFill>
                  <a:srgbClr val="002060"/>
                </a:solidFill>
                <a:latin typeface="+mj-lt"/>
              </a:rPr>
              <a:t>Ensemble</a:t>
            </a:r>
            <a:endParaRPr lang="en-GB" sz="3600" b="1" dirty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endParaRPr lang="en-GB" sz="3600" b="1" dirty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GB" sz="3600" b="1" dirty="0">
                <a:solidFill>
                  <a:srgbClr val="002060"/>
                </a:solidFill>
                <a:latin typeface="+mj-lt"/>
                <a:hlinkClick r:id="rId3"/>
              </a:rPr>
              <a:t>Click here</a:t>
            </a:r>
            <a:r>
              <a:rPr lang="en-GB" sz="3600" b="1" dirty="0">
                <a:solidFill>
                  <a:srgbClr val="002060"/>
                </a:solidFill>
                <a:latin typeface="+mj-lt"/>
              </a:rPr>
              <a:t/>
            </a:r>
            <a:br>
              <a:rPr lang="en-GB" sz="3600" b="1" dirty="0">
                <a:solidFill>
                  <a:srgbClr val="002060"/>
                </a:solidFill>
                <a:latin typeface="+mj-lt"/>
              </a:rPr>
            </a:br>
            <a:r>
              <a:rPr lang="en-GB" sz="3600" b="1" dirty="0">
                <a:solidFill>
                  <a:srgbClr val="002060"/>
                </a:solidFill>
                <a:latin typeface="+mj-lt"/>
              </a:rPr>
              <a:t>to </a:t>
            </a:r>
            <a:r>
              <a:rPr lang="en-GB" sz="3600" b="1" dirty="0" smtClean="0">
                <a:solidFill>
                  <a:srgbClr val="002060"/>
                </a:solidFill>
                <a:latin typeface="+mj-lt"/>
              </a:rPr>
              <a:t>watch how layers can </a:t>
            </a:r>
            <a:br>
              <a:rPr lang="en-GB" sz="3600" b="1" dirty="0" smtClean="0">
                <a:solidFill>
                  <a:srgbClr val="002060"/>
                </a:solidFill>
                <a:latin typeface="+mj-lt"/>
              </a:rPr>
            </a:br>
            <a:r>
              <a:rPr lang="en-GB" sz="3600" b="1" dirty="0" smtClean="0">
                <a:solidFill>
                  <a:srgbClr val="002060"/>
                </a:solidFill>
                <a:latin typeface="+mj-lt"/>
              </a:rPr>
              <a:t>slowly be added to a piece of music</a:t>
            </a:r>
            <a:endParaRPr lang="en-GB" sz="3600" b="1" dirty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endParaRPr lang="en-GB" sz="3600" b="1" dirty="0" smtClean="0"/>
          </a:p>
          <a:p>
            <a:pPr marL="0" indent="0" algn="ctr">
              <a:buNone/>
            </a:pPr>
            <a:endParaRPr lang="en-GB" sz="3600" b="1" dirty="0"/>
          </a:p>
        </p:txBody>
      </p:sp>
      <p:pic>
        <p:nvPicPr>
          <p:cNvPr id="6147" name="Picture 3" descr="D:\My Documents\Documents\HMS\clipart\sol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52600"/>
            <a:ext cx="1298222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D:\My Documents\Documents\HMS\clipart\sol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551090"/>
            <a:ext cx="77893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D:\My Documents\Documents\HMS\clipart\sol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5368" y="2057400"/>
            <a:ext cx="77893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0033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20"/>
            <a:ext cx="8229600" cy="1143000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Fun texture activities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6631"/>
            <a:ext cx="8229600" cy="5334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b="1" dirty="0" smtClean="0">
                <a:solidFill>
                  <a:srgbClr val="002060"/>
                </a:solidFill>
                <a:latin typeface="+mj-lt"/>
                <a:hlinkClick r:id="rId2"/>
              </a:rPr>
              <a:t>Click here</a:t>
            </a:r>
            <a:r>
              <a:rPr lang="en-GB" sz="2800" b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en-GB" sz="2800" b="1" dirty="0" smtClean="0">
                <a:solidFill>
                  <a:srgbClr val="002060"/>
                </a:solidFill>
                <a:latin typeface="+mj-lt"/>
              </a:rPr>
              <a:t>and enjoy adding layers </a:t>
            </a:r>
            <a:br>
              <a:rPr lang="en-GB" sz="2800" b="1" dirty="0" smtClean="0">
                <a:solidFill>
                  <a:srgbClr val="002060"/>
                </a:solidFill>
                <a:latin typeface="+mj-lt"/>
              </a:rPr>
            </a:br>
            <a:r>
              <a:rPr lang="en-GB" sz="2800" b="1" dirty="0" smtClean="0">
                <a:solidFill>
                  <a:srgbClr val="002060"/>
                </a:solidFill>
                <a:latin typeface="+mj-lt"/>
              </a:rPr>
              <a:t>by clicking on the dots</a:t>
            </a:r>
          </a:p>
          <a:p>
            <a:pPr marL="0" indent="0">
              <a:buNone/>
            </a:pPr>
            <a:endParaRPr lang="en-GB" b="1" dirty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endParaRPr lang="en-GB" b="1" dirty="0" smtClean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endParaRPr lang="en-GB" sz="2800" b="1" dirty="0" smtClean="0">
              <a:solidFill>
                <a:srgbClr val="002060"/>
              </a:solidFill>
              <a:latin typeface="+mj-lt"/>
              <a:hlinkClick r:id="rId3"/>
            </a:endParaRPr>
          </a:p>
          <a:p>
            <a:pPr marL="0" indent="0">
              <a:buNone/>
            </a:pPr>
            <a:endParaRPr lang="en-GB" sz="2800" b="1" dirty="0" smtClean="0">
              <a:solidFill>
                <a:srgbClr val="002060"/>
              </a:solidFill>
              <a:latin typeface="+mj-lt"/>
              <a:hlinkClick r:id="rId3"/>
            </a:endParaRPr>
          </a:p>
          <a:p>
            <a:pPr marL="0" indent="0">
              <a:buNone/>
            </a:pPr>
            <a:r>
              <a:rPr lang="en-GB" sz="2800" b="1" dirty="0" smtClean="0">
                <a:solidFill>
                  <a:srgbClr val="002060"/>
                </a:solidFill>
                <a:latin typeface="+mj-lt"/>
                <a:hlinkClick r:id="rId3"/>
              </a:rPr>
              <a:t>Click here</a:t>
            </a:r>
            <a:r>
              <a:rPr lang="en-GB" sz="2800" b="1" dirty="0">
                <a:solidFill>
                  <a:srgbClr val="002060"/>
                </a:solidFill>
                <a:latin typeface="+mj-lt"/>
                <a:hlinkClick r:id="rId3"/>
              </a:rPr>
              <a:t> </a:t>
            </a:r>
            <a:r>
              <a:rPr lang="en-GB" sz="2800" b="1" dirty="0" smtClean="0">
                <a:solidFill>
                  <a:srgbClr val="002060"/>
                </a:solidFill>
                <a:latin typeface="+mj-lt"/>
              </a:rPr>
              <a:t>then click and drag sounds (hats, sunglasses </a:t>
            </a:r>
            <a:r>
              <a:rPr lang="en-GB" sz="2800" b="1" dirty="0" err="1" smtClean="0">
                <a:solidFill>
                  <a:srgbClr val="002060"/>
                </a:solidFill>
                <a:latin typeface="+mj-lt"/>
              </a:rPr>
              <a:t>etc</a:t>
            </a:r>
            <a:r>
              <a:rPr lang="en-GB" sz="2800" b="1" dirty="0" smtClean="0">
                <a:solidFill>
                  <a:srgbClr val="002060"/>
                </a:solidFill>
                <a:latin typeface="+mj-lt"/>
              </a:rPr>
              <a:t>) on to the performers to </a:t>
            </a:r>
          </a:p>
          <a:p>
            <a:pPr marL="0" indent="0">
              <a:buNone/>
            </a:pPr>
            <a:r>
              <a:rPr lang="en-GB" sz="2800" b="1" dirty="0" smtClean="0">
                <a:solidFill>
                  <a:srgbClr val="002060"/>
                </a:solidFill>
                <a:latin typeface="+mj-lt"/>
              </a:rPr>
              <a:t>add layers of sound</a:t>
            </a:r>
            <a:endParaRPr lang="en-GB" sz="28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12" t="20000" r="28043" b="6366"/>
          <a:stretch/>
        </p:blipFill>
        <p:spPr bwMode="auto">
          <a:xfrm>
            <a:off x="5634925" y="1505689"/>
            <a:ext cx="24461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>
            <a:off x="3886200" y="2000989"/>
            <a:ext cx="1672525" cy="1295400"/>
          </a:xfrm>
          <a:prstGeom prst="straightConnector1">
            <a:avLst/>
          </a:prstGeom>
          <a:ln w="50800">
            <a:solidFill>
              <a:srgbClr val="E81ED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3" t="22703" r="17719" b="15749"/>
          <a:stretch/>
        </p:blipFill>
        <p:spPr bwMode="auto">
          <a:xfrm>
            <a:off x="4876800" y="4876800"/>
            <a:ext cx="3283239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HMS\AppData\Local\Microsoft\Windows\INetCache\IE\5BD2DBGR\j0442122[1]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2240" y="5972306"/>
            <a:ext cx="891760" cy="885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41500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D:\OneDrive - Hampshire County Council\Documents\HMS\clipart\french hor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411" y="2116865"/>
            <a:ext cx="1752600" cy="1312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OneDrive - Hampshire County Council\Documents\HMS\clipart\flut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9820" y="2116722"/>
            <a:ext cx="1199193" cy="1259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D:\OneDrive - Hampshire County Council\Documents\HMS\clipart\trombon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32775">
            <a:off x="7134233" y="3732878"/>
            <a:ext cx="1248147" cy="163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674" y="22538"/>
            <a:ext cx="8229600" cy="1143000"/>
          </a:xfrm>
        </p:spPr>
        <p:txBody>
          <a:bodyPr>
            <a:noAutofit/>
          </a:bodyPr>
          <a:lstStyle/>
          <a:p>
            <a:r>
              <a:rPr lang="en-GB" sz="7200" b="1" dirty="0" smtClean="0"/>
              <a:t>TIMBRE</a:t>
            </a:r>
            <a:br>
              <a:rPr lang="en-GB" sz="7200" b="1" dirty="0" smtClean="0"/>
            </a:br>
            <a:r>
              <a:rPr lang="en-GB" sz="2000" b="1" dirty="0" smtClean="0"/>
              <a:t>is all about what the sounds are like</a:t>
            </a:r>
            <a:endParaRPr lang="en-GB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2378" y="1595750"/>
            <a:ext cx="8229600" cy="51904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b="1" u="sng" dirty="0" smtClean="0">
                <a:solidFill>
                  <a:srgbClr val="002060"/>
                </a:solidFill>
                <a:latin typeface="+mj-lt"/>
              </a:rPr>
              <a:t>Key words</a:t>
            </a:r>
            <a:r>
              <a:rPr lang="en-GB" b="1" dirty="0" smtClean="0">
                <a:solidFill>
                  <a:srgbClr val="002060"/>
                </a:solidFill>
                <a:latin typeface="+mj-lt"/>
              </a:rPr>
              <a:t/>
            </a:r>
            <a:br>
              <a:rPr lang="en-GB" b="1" dirty="0" smtClean="0">
                <a:solidFill>
                  <a:srgbClr val="002060"/>
                </a:solidFill>
                <a:latin typeface="+mj-lt"/>
              </a:rPr>
            </a:br>
            <a:r>
              <a:rPr lang="en-GB" b="1" dirty="0" smtClean="0">
                <a:solidFill>
                  <a:srgbClr val="002060"/>
                </a:solidFill>
                <a:latin typeface="+mj-lt"/>
              </a:rPr>
              <a:t>Wood</a:t>
            </a:r>
            <a:br>
              <a:rPr lang="en-GB" b="1" dirty="0" smtClean="0">
                <a:solidFill>
                  <a:srgbClr val="002060"/>
                </a:solidFill>
                <a:latin typeface="+mj-lt"/>
              </a:rPr>
            </a:br>
            <a:r>
              <a:rPr lang="en-GB" b="1" dirty="0" smtClean="0">
                <a:solidFill>
                  <a:srgbClr val="002060"/>
                </a:solidFill>
                <a:latin typeface="+mj-lt"/>
              </a:rPr>
              <a:t>Metal</a:t>
            </a:r>
            <a:r>
              <a:rPr lang="en-GB" b="1" dirty="0">
                <a:solidFill>
                  <a:srgbClr val="002060"/>
                </a:solidFill>
                <a:latin typeface="+mj-lt"/>
              </a:rPr>
              <a:t/>
            </a:r>
            <a:br>
              <a:rPr lang="en-GB" b="1" dirty="0">
                <a:solidFill>
                  <a:srgbClr val="002060"/>
                </a:solidFill>
                <a:latin typeface="+mj-lt"/>
              </a:rPr>
            </a:br>
            <a:r>
              <a:rPr lang="en-GB" b="1" dirty="0" smtClean="0">
                <a:solidFill>
                  <a:srgbClr val="002060"/>
                </a:solidFill>
                <a:latin typeface="+mj-lt"/>
              </a:rPr>
              <a:t>Skinned</a:t>
            </a:r>
            <a:br>
              <a:rPr lang="en-GB" b="1" dirty="0" smtClean="0">
                <a:solidFill>
                  <a:srgbClr val="002060"/>
                </a:solidFill>
                <a:latin typeface="+mj-lt"/>
              </a:rPr>
            </a:br>
            <a:r>
              <a:rPr lang="en-GB" b="1" dirty="0" smtClean="0">
                <a:solidFill>
                  <a:srgbClr val="002060"/>
                </a:solidFill>
                <a:latin typeface="+mj-lt"/>
              </a:rPr>
              <a:t>Instrument names</a:t>
            </a:r>
            <a:br>
              <a:rPr lang="en-GB" b="1" dirty="0" smtClean="0">
                <a:solidFill>
                  <a:srgbClr val="002060"/>
                </a:solidFill>
                <a:latin typeface="+mj-lt"/>
              </a:rPr>
            </a:br>
            <a:endParaRPr lang="en-GB" b="1" dirty="0" smtClean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endParaRPr lang="en-GB" b="1" dirty="0" smtClean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GB" b="1" dirty="0" smtClean="0">
                <a:solidFill>
                  <a:srgbClr val="002060"/>
                </a:solidFill>
                <a:latin typeface="+mj-lt"/>
                <a:hlinkClick r:id="rId5"/>
              </a:rPr>
              <a:t>Click here</a:t>
            </a:r>
            <a:r>
              <a:rPr lang="en-GB" b="1" dirty="0">
                <a:solidFill>
                  <a:srgbClr val="002060"/>
                </a:solidFill>
                <a:latin typeface="+mj-lt"/>
              </a:rPr>
              <a:t/>
            </a:r>
            <a:br>
              <a:rPr lang="en-GB" b="1" dirty="0">
                <a:solidFill>
                  <a:srgbClr val="002060"/>
                </a:solidFill>
                <a:latin typeface="+mj-lt"/>
              </a:rPr>
            </a:br>
            <a:r>
              <a:rPr lang="en-GB" b="1" dirty="0" smtClean="0">
                <a:solidFill>
                  <a:srgbClr val="002060"/>
                </a:solidFill>
                <a:latin typeface="+mj-lt"/>
              </a:rPr>
              <a:t>To join in with the song and </a:t>
            </a:r>
            <a:br>
              <a:rPr lang="en-GB" b="1" dirty="0" smtClean="0">
                <a:solidFill>
                  <a:srgbClr val="002060"/>
                </a:solidFill>
                <a:latin typeface="+mj-lt"/>
              </a:rPr>
            </a:br>
            <a:r>
              <a:rPr lang="en-GB" b="1" dirty="0" smtClean="0">
                <a:solidFill>
                  <a:srgbClr val="002060"/>
                </a:solidFill>
                <a:latin typeface="+mj-lt"/>
              </a:rPr>
              <a:t>mime playing different instruments</a:t>
            </a:r>
            <a:endParaRPr lang="en-GB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5122" name="Picture 2" descr="D:\OneDrive - Hampshire County Council\Documents\HMS\clipart\cello 2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39819">
            <a:off x="7285328" y="960427"/>
            <a:ext cx="1519908" cy="1957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D:\OneDrive - Hampshire County Council\Documents\HMS\clipart\violin 2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19" y="1339449"/>
            <a:ext cx="1303995" cy="1303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D:\OneDrive - Hampshire County Council\Documents\HMS\clipart\saxophone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54940">
            <a:off x="1037363" y="2082223"/>
            <a:ext cx="942104" cy="1837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D:\OneDrive - Hampshire County Council\Documents\HMS\clipart\timpani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63" y="4191000"/>
            <a:ext cx="1688294" cy="1123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OneDrive - Hampshire County Council\Documents\HMS\clipart\descant.jp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0" t="694" r="24578" b="1408"/>
          <a:stretch/>
        </p:blipFill>
        <p:spPr bwMode="auto">
          <a:xfrm rot="2290295">
            <a:off x="6063879" y="3552956"/>
            <a:ext cx="583835" cy="1085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4300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5051" y="3066676"/>
            <a:ext cx="8637180" cy="1470025"/>
          </a:xfrm>
        </p:spPr>
        <p:txBody>
          <a:bodyPr>
            <a:noAutofit/>
          </a:bodyPr>
          <a:lstStyle/>
          <a:p>
            <a:r>
              <a:rPr lang="en-GB" sz="6000" b="1" dirty="0" smtClean="0">
                <a:solidFill>
                  <a:schemeClr val="accent1">
                    <a:lumMod val="75000"/>
                  </a:schemeClr>
                </a:solidFill>
              </a:rPr>
              <a:t>Discovering the Musical </a:t>
            </a:r>
            <a:r>
              <a:rPr lang="en-GB" sz="6000" b="1" dirty="0">
                <a:solidFill>
                  <a:schemeClr val="accent1">
                    <a:lumMod val="75000"/>
                  </a:schemeClr>
                </a:solidFill>
              </a:rPr>
              <a:t>D</a:t>
            </a:r>
            <a:r>
              <a:rPr lang="en-GB" sz="6000" b="1" dirty="0" smtClean="0">
                <a:solidFill>
                  <a:schemeClr val="accent1">
                    <a:lumMod val="75000"/>
                  </a:schemeClr>
                </a:solidFill>
              </a:rPr>
              <a:t>imensions</a:t>
            </a:r>
            <a:endParaRPr lang="en-GB" sz="6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5" descr="D:\My Documents\Documents\HMS\clipart\ladd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00" y="331185"/>
            <a:ext cx="647322" cy="165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914361" y="680722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Heart 5"/>
          <p:cNvSpPr/>
          <p:nvPr/>
        </p:nvSpPr>
        <p:spPr>
          <a:xfrm>
            <a:off x="2279493" y="1160799"/>
            <a:ext cx="190500" cy="225417"/>
          </a:xfrm>
          <a:prstGeom prst="hear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7" name="Picture 9" descr="FlashCards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213" y="1502803"/>
            <a:ext cx="1844076" cy="575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My Documents\Documents\HMS\clipart\lou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704" y="1030403"/>
            <a:ext cx="896008" cy="596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D:\My Documents\Documents\HMS\clipart\quie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34423" y="1349725"/>
            <a:ext cx="588789" cy="751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D:\My Documents\Documents\HMS\clipart\hare - runnin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003" y="1300498"/>
            <a:ext cx="970984" cy="777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D:\My Documents\Documents\HMS\clipart\Tortoise cartoon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009" y="1056911"/>
            <a:ext cx="827314" cy="585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D:\My Documents\Documents\HMS\clipart\beginning middle end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6124" y="5145588"/>
            <a:ext cx="3367088" cy="933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D:\My Documents\Documents\HMS\clipart\solo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324" y="4345803"/>
            <a:ext cx="861657" cy="1011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D:\My Documents\Documents\HMS\clipart\solo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20" y="3844860"/>
            <a:ext cx="853459" cy="100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D:\My Documents\Documents\HMS\clipart\solo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65" y="4909537"/>
            <a:ext cx="853459" cy="100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617014" y="2065180"/>
            <a:ext cx="92692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Pitch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020052" y="2065180"/>
            <a:ext cx="19812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Duration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572000" y="2087100"/>
            <a:ext cx="17526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Dynamics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839009" y="2063221"/>
            <a:ext cx="148952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Tempo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61053" y="6103231"/>
            <a:ext cx="175392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Texture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752850" y="6128470"/>
            <a:ext cx="157363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Structure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425390" y="6079305"/>
            <a:ext cx="124021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Timbre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7" name="Heart 26"/>
          <p:cNvSpPr/>
          <p:nvPr/>
        </p:nvSpPr>
        <p:spPr>
          <a:xfrm>
            <a:off x="3795727" y="1161403"/>
            <a:ext cx="190500" cy="225417"/>
          </a:xfrm>
          <a:prstGeom prst="hear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8" name="Heart 27"/>
          <p:cNvSpPr/>
          <p:nvPr/>
        </p:nvSpPr>
        <p:spPr>
          <a:xfrm>
            <a:off x="3352800" y="1148524"/>
            <a:ext cx="190500" cy="225417"/>
          </a:xfrm>
          <a:prstGeom prst="hear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9" name="Heart 28"/>
          <p:cNvSpPr/>
          <p:nvPr/>
        </p:nvSpPr>
        <p:spPr>
          <a:xfrm>
            <a:off x="2852751" y="1174910"/>
            <a:ext cx="190500" cy="225417"/>
          </a:xfrm>
          <a:prstGeom prst="hear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30" name="Picture 7" descr="D:\OneDrive - Hampshire County Council\Documents\HMS\clipart\trombone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32775">
            <a:off x="7401778" y="4724171"/>
            <a:ext cx="1108223" cy="1453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5" descr="D:\OneDrive - Hampshire County Council\Documents\HMS\clipart\violin 2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0214" y="4308061"/>
            <a:ext cx="870351" cy="87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D:\OneDrive - Hampshire County Council\Documents\HMS\clipart\flute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5495" y="4221845"/>
            <a:ext cx="599597" cy="629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94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:\OneDrive - Hampshire County Council\Documents\HMS\clipart\trombo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32775">
            <a:off x="5786193" y="873981"/>
            <a:ext cx="620530" cy="813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OneDrive - Hampshire County Council\Documents\HMS\clipart\flut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05010">
            <a:off x="4708987" y="977082"/>
            <a:ext cx="589445" cy="619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D:\OneDrive - Hampshire County Council\Documents\HMS\clipart\lis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2078454"/>
            <a:ext cx="944626" cy="1108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124" y="0"/>
            <a:ext cx="8229600" cy="1143000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Fun timbre activities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49668"/>
            <a:ext cx="8229600" cy="548318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b="1" dirty="0" smtClean="0">
                <a:solidFill>
                  <a:srgbClr val="002060"/>
                </a:solidFill>
                <a:latin typeface="+mj-lt"/>
              </a:rPr>
              <a:t>Research which instruments belong to each of these instrument families:  woodwind, brass, string and percussion.  </a:t>
            </a:r>
          </a:p>
          <a:p>
            <a:pPr marL="0" indent="0" algn="ctr">
              <a:buNone/>
            </a:pPr>
            <a:r>
              <a:rPr lang="en-GB" b="1" dirty="0" smtClean="0">
                <a:solidFill>
                  <a:srgbClr val="002060"/>
                </a:solidFill>
                <a:latin typeface="+mj-lt"/>
              </a:rPr>
              <a:t>Make a list of the instruments in each family group – which family has the most members?</a:t>
            </a:r>
          </a:p>
          <a:p>
            <a:pPr marL="0" indent="0" algn="ctr">
              <a:buNone/>
            </a:pPr>
            <a:endParaRPr lang="en-GB" sz="1700" b="1" dirty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GB" b="1" dirty="0" smtClean="0">
                <a:solidFill>
                  <a:srgbClr val="002060"/>
                </a:solidFill>
                <a:latin typeface="+mj-lt"/>
              </a:rPr>
              <a:t>Next go on a YouTube treasure hunt for examples of instruments from each of the families</a:t>
            </a:r>
          </a:p>
          <a:p>
            <a:pPr marL="0" indent="0" algn="ctr">
              <a:buNone/>
            </a:pPr>
            <a:r>
              <a:rPr lang="en-GB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GB" sz="2200" b="1" dirty="0" smtClean="0">
                <a:solidFill>
                  <a:srgbClr val="002060"/>
                </a:solidFill>
                <a:latin typeface="+mj-lt"/>
              </a:rPr>
              <a:t>Can you find a woodwind instrument ?</a:t>
            </a:r>
          </a:p>
          <a:p>
            <a:pPr marL="0" indent="0" algn="ctr">
              <a:buNone/>
            </a:pPr>
            <a:r>
              <a:rPr lang="en-GB" sz="2200" b="1" dirty="0" smtClean="0">
                <a:solidFill>
                  <a:srgbClr val="002060"/>
                </a:solidFill>
                <a:latin typeface="+mj-lt"/>
              </a:rPr>
              <a:t>Can you find a brass instrument?</a:t>
            </a:r>
          </a:p>
          <a:p>
            <a:pPr marL="0" indent="0" algn="ctr">
              <a:buNone/>
            </a:pPr>
            <a:r>
              <a:rPr lang="en-GB" sz="2200" b="1" dirty="0" smtClean="0">
                <a:solidFill>
                  <a:srgbClr val="002060"/>
                </a:solidFill>
                <a:latin typeface="+mj-lt"/>
              </a:rPr>
              <a:t>Can you find a stringed instrument?</a:t>
            </a:r>
          </a:p>
          <a:p>
            <a:pPr marL="0" indent="0" algn="ctr">
              <a:buNone/>
            </a:pPr>
            <a:r>
              <a:rPr lang="en-GB" sz="2200" b="1" dirty="0" smtClean="0">
                <a:solidFill>
                  <a:srgbClr val="002060"/>
                </a:solidFill>
                <a:latin typeface="+mj-lt"/>
              </a:rPr>
              <a:t>Can you find a percussion instrument?</a:t>
            </a:r>
          </a:p>
          <a:p>
            <a:pPr marL="0" indent="0" algn="ctr">
              <a:buNone/>
            </a:pPr>
            <a:endParaRPr lang="en-GB" sz="1300" dirty="0" smtClean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GB" b="1" dirty="0" smtClean="0">
                <a:solidFill>
                  <a:srgbClr val="002060"/>
                </a:solidFill>
                <a:latin typeface="+mj-lt"/>
              </a:rPr>
              <a:t>Make a poster showing all the instrument families</a:t>
            </a:r>
          </a:p>
        </p:txBody>
      </p:sp>
      <p:pic>
        <p:nvPicPr>
          <p:cNvPr id="4" name="Picture 2" descr="D:\OneDrive - Hampshire County Council\Documents\HMS\clipart\Home made instruments\treasur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07" y="4800600"/>
            <a:ext cx="1291890" cy="898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D:\OneDrive - Hampshire County Council\Documents\HMS\clipart\violin 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809755"/>
            <a:ext cx="8382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D:\OneDrive - Hampshire County Council\Documents\HMS\clipart\timpani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720" y="809755"/>
            <a:ext cx="1139308" cy="758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HMS\AppData\Local\Microsoft\Windows\INetCache\IE\5BD2DBGR\j0442122[1].pn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2240" y="5972306"/>
            <a:ext cx="891760" cy="885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129472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Name the dimension quiz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b="1" dirty="0" smtClean="0"/>
              <a:t>Look at the slides below</a:t>
            </a:r>
          </a:p>
          <a:p>
            <a:pPr marL="0" indent="0" algn="ctr">
              <a:buNone/>
            </a:pPr>
            <a:endParaRPr lang="en-GB" b="1" dirty="0"/>
          </a:p>
          <a:p>
            <a:pPr marL="0" indent="0" algn="ctr">
              <a:buNone/>
            </a:pPr>
            <a:r>
              <a:rPr lang="en-GB" b="1" dirty="0" smtClean="0"/>
              <a:t>Can you work out </a:t>
            </a:r>
            <a:br>
              <a:rPr lang="en-GB" b="1" dirty="0" smtClean="0"/>
            </a:br>
            <a:r>
              <a:rPr lang="en-GB" b="1" dirty="0" smtClean="0"/>
              <a:t>which dimension each is about?</a:t>
            </a:r>
            <a:endParaRPr lang="en-GB" b="1" dirty="0"/>
          </a:p>
        </p:txBody>
      </p:sp>
      <p:pic>
        <p:nvPicPr>
          <p:cNvPr id="15362" name="Picture 2" descr="D:\OneDrive - Hampshire County Council\Documents\HMS\clipart\Discover the dimensions\question mar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1148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21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D:\My Documents\Documents\HMS\clipart\ladd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5973" y="228600"/>
            <a:ext cx="828675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637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b="1" dirty="0" smtClean="0"/>
              <a:t/>
            </a:r>
            <a:br>
              <a:rPr lang="en-GB" sz="9600" b="1" dirty="0" smtClean="0"/>
            </a:br>
            <a:endParaRPr lang="en-GB" sz="9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214" y="1752559"/>
            <a:ext cx="8229600" cy="483080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sz="3600" b="1" u="sng" dirty="0" smtClean="0"/>
          </a:p>
          <a:p>
            <a:pPr marL="0" indent="0" algn="ctr">
              <a:buNone/>
            </a:pPr>
            <a:r>
              <a:rPr lang="en-GB" sz="3600" b="1" u="sng" dirty="0" smtClean="0"/>
              <a:t>Key words</a:t>
            </a:r>
            <a:r>
              <a:rPr lang="en-GB" sz="3600" b="1" dirty="0"/>
              <a:t/>
            </a:r>
            <a:br>
              <a:rPr lang="en-GB" sz="3600" b="1" dirty="0"/>
            </a:br>
            <a:r>
              <a:rPr lang="en-GB" sz="3600" b="1" dirty="0" smtClean="0"/>
              <a:t>High, middle and low</a:t>
            </a:r>
          </a:p>
          <a:p>
            <a:pPr marL="0" indent="0" algn="ctr">
              <a:buNone/>
            </a:pPr>
            <a:r>
              <a:rPr lang="en-GB" sz="3600" b="1" dirty="0" smtClean="0"/>
              <a:t>Higher and lower</a:t>
            </a:r>
            <a:br>
              <a:rPr lang="en-GB" sz="3600" b="1" dirty="0" smtClean="0"/>
            </a:br>
            <a:r>
              <a:rPr lang="en-GB" sz="3600" b="1" dirty="0" smtClean="0"/>
              <a:t>Scale</a:t>
            </a:r>
            <a:endParaRPr lang="en-GB" sz="3600" b="1" dirty="0"/>
          </a:p>
          <a:p>
            <a:pPr marL="0" indent="0" algn="ctr">
              <a:buNone/>
            </a:pPr>
            <a:endParaRPr lang="en-GB" sz="3600" b="1" dirty="0" smtClean="0"/>
          </a:p>
          <a:p>
            <a:pPr marL="0" indent="0" algn="ctr">
              <a:buNone/>
            </a:pPr>
            <a:endParaRPr lang="en-GB" sz="3600" b="1" dirty="0"/>
          </a:p>
          <a:p>
            <a:pPr marL="0" indent="0" algn="ctr">
              <a:buNone/>
            </a:pPr>
            <a:endParaRPr lang="en-GB" sz="3600" b="1" dirty="0" smtClean="0"/>
          </a:p>
          <a:p>
            <a:pPr marL="0" indent="0" algn="ctr">
              <a:buNone/>
            </a:pPr>
            <a:endParaRPr lang="en-GB" sz="3600" b="1" dirty="0" smtClean="0"/>
          </a:p>
          <a:p>
            <a:pPr marL="0" indent="0" algn="ctr">
              <a:buNone/>
            </a:pPr>
            <a:endParaRPr lang="en-GB" dirty="0"/>
          </a:p>
        </p:txBody>
      </p:sp>
      <p:sp>
        <p:nvSpPr>
          <p:cNvPr id="11" name="Oval 10"/>
          <p:cNvSpPr/>
          <p:nvPr/>
        </p:nvSpPr>
        <p:spPr>
          <a:xfrm>
            <a:off x="7796010" y="1905000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3" descr="D:\My Documents\Documents\HMS\clipart\major scale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76" t="21097" r="8333" b="24760"/>
          <a:stretch/>
        </p:blipFill>
        <p:spPr bwMode="auto">
          <a:xfrm>
            <a:off x="1828339" y="5165501"/>
            <a:ext cx="6514554" cy="1325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:\OneDrive - Hampshire County Council\Documents\HMS\clipart\Discover the dimensions\question mark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821" y="183020"/>
            <a:ext cx="1659161" cy="1659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D:\My Documents\Documents\HMS\clipart\ladd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42866"/>
            <a:ext cx="828675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al 9"/>
          <p:cNvSpPr/>
          <p:nvPr/>
        </p:nvSpPr>
        <p:spPr>
          <a:xfrm>
            <a:off x="1062037" y="533400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27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51054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GB" sz="3800" b="1" u="sng" dirty="0" smtClean="0"/>
          </a:p>
          <a:p>
            <a:pPr marL="0" indent="0">
              <a:buNone/>
            </a:pPr>
            <a:r>
              <a:rPr lang="en-GB" sz="3800" b="1" u="sng" dirty="0" smtClean="0"/>
              <a:t>Key words</a:t>
            </a:r>
          </a:p>
          <a:p>
            <a:pPr marL="0" indent="0">
              <a:buNone/>
            </a:pPr>
            <a:r>
              <a:rPr lang="en-GB" sz="3800" b="1" dirty="0" smtClean="0"/>
              <a:t/>
            </a:r>
            <a:br>
              <a:rPr lang="en-GB" sz="3800" b="1" dirty="0" smtClean="0"/>
            </a:br>
            <a:r>
              <a:rPr lang="en-GB" sz="3800" b="1" dirty="0" smtClean="0"/>
              <a:t>Long and short</a:t>
            </a:r>
          </a:p>
          <a:p>
            <a:pPr marL="0" indent="0">
              <a:buNone/>
            </a:pPr>
            <a:r>
              <a:rPr lang="en-GB" sz="3800" b="1" dirty="0" smtClean="0"/>
              <a:t/>
            </a:r>
            <a:br>
              <a:rPr lang="en-GB" sz="3800" b="1" dirty="0" smtClean="0"/>
            </a:br>
            <a:r>
              <a:rPr lang="en-GB" sz="3800" b="1" dirty="0" smtClean="0"/>
              <a:t>Steady beat</a:t>
            </a:r>
          </a:p>
          <a:p>
            <a:pPr marL="0" indent="0">
              <a:buNone/>
            </a:pPr>
            <a:endParaRPr lang="en-GB" sz="3800" b="1" dirty="0" smtClean="0"/>
          </a:p>
          <a:p>
            <a:pPr marL="0" indent="0">
              <a:buNone/>
            </a:pPr>
            <a:r>
              <a:rPr lang="en-GB" sz="3800" b="1" dirty="0" smtClean="0"/>
              <a:t>Rhythm pattern  xx </a:t>
            </a:r>
            <a:r>
              <a:rPr lang="en-GB" sz="3800" b="1" dirty="0" err="1" smtClean="0"/>
              <a:t>xx</a:t>
            </a:r>
            <a:r>
              <a:rPr lang="en-GB" sz="3800" b="1" dirty="0" smtClean="0"/>
              <a:t>  x  </a:t>
            </a:r>
            <a:r>
              <a:rPr lang="en-GB" sz="3800" b="1" dirty="0" err="1" smtClean="0"/>
              <a:t>x</a:t>
            </a:r>
            <a:endParaRPr lang="en-GB" sz="3800" b="1" dirty="0" smtClean="0"/>
          </a:p>
          <a:p>
            <a:pPr marL="0" indent="0">
              <a:buNone/>
            </a:pPr>
            <a:endParaRPr lang="en-GB" sz="3800" b="1" dirty="0" smtClean="0"/>
          </a:p>
          <a:p>
            <a:pPr marL="0" indent="0">
              <a:buNone/>
            </a:pPr>
            <a:r>
              <a:rPr lang="en-GB" sz="3800" b="1" dirty="0" smtClean="0"/>
              <a:t>Metre  </a:t>
            </a:r>
            <a:r>
              <a:rPr lang="en-GB" sz="3800" b="1" dirty="0" smtClean="0">
                <a:solidFill>
                  <a:srgbClr val="FF0000"/>
                </a:solidFill>
              </a:rPr>
              <a:t>1</a:t>
            </a:r>
            <a:r>
              <a:rPr lang="en-GB" sz="3800" b="1" dirty="0" smtClean="0"/>
              <a:t> </a:t>
            </a:r>
            <a:r>
              <a:rPr lang="en-GB" sz="3800" b="1" dirty="0"/>
              <a:t>2  </a:t>
            </a:r>
            <a:r>
              <a:rPr lang="en-GB" sz="3800" b="1" dirty="0" smtClean="0"/>
              <a:t>or  </a:t>
            </a:r>
            <a:r>
              <a:rPr lang="en-GB" sz="3800" b="1" dirty="0" smtClean="0">
                <a:solidFill>
                  <a:srgbClr val="FF0000"/>
                </a:solidFill>
              </a:rPr>
              <a:t>1</a:t>
            </a:r>
            <a:r>
              <a:rPr lang="en-GB" sz="3800" b="1" dirty="0" smtClean="0"/>
              <a:t> </a:t>
            </a:r>
            <a:r>
              <a:rPr lang="en-GB" sz="3800" b="1" dirty="0"/>
              <a:t>2 </a:t>
            </a:r>
            <a:r>
              <a:rPr lang="en-GB" sz="3800" b="1" dirty="0" smtClean="0"/>
              <a:t>3 or   </a:t>
            </a:r>
            <a:r>
              <a:rPr lang="en-GB" sz="3800" b="1" dirty="0">
                <a:solidFill>
                  <a:srgbClr val="FF0000"/>
                </a:solidFill>
              </a:rPr>
              <a:t>1</a:t>
            </a:r>
            <a:r>
              <a:rPr lang="en-GB" sz="3800" b="1" dirty="0"/>
              <a:t> 2 3 </a:t>
            </a:r>
            <a:r>
              <a:rPr lang="en-GB" sz="3800" b="1" dirty="0" smtClean="0"/>
              <a:t>4</a:t>
            </a:r>
            <a:br>
              <a:rPr lang="en-GB" sz="3800" b="1" dirty="0" smtClean="0"/>
            </a:br>
            <a:endParaRPr lang="en-GB" sz="3800" b="1" dirty="0" smtClean="0"/>
          </a:p>
          <a:p>
            <a:pPr marL="0" indent="0">
              <a:buNone/>
            </a:pPr>
            <a:endParaRPr lang="en-GB" sz="3800" b="1" dirty="0" smtClean="0"/>
          </a:p>
          <a:p>
            <a:pPr marL="0" indent="0">
              <a:buNone/>
            </a:pPr>
            <a:endParaRPr lang="en-GB" sz="3800" b="1" dirty="0" smtClean="0"/>
          </a:p>
          <a:p>
            <a:pPr marL="0" indent="0" algn="ctr">
              <a:buNone/>
            </a:pPr>
            <a:endParaRPr lang="en-GB" sz="3600" b="1" dirty="0"/>
          </a:p>
          <a:p>
            <a:pPr marL="0" indent="0" algn="ctr">
              <a:buNone/>
            </a:pPr>
            <a:endParaRPr lang="en-GB" sz="3600" b="1" dirty="0"/>
          </a:p>
        </p:txBody>
      </p:sp>
      <p:sp>
        <p:nvSpPr>
          <p:cNvPr id="5" name="Heart 4"/>
          <p:cNvSpPr/>
          <p:nvPr/>
        </p:nvSpPr>
        <p:spPr>
          <a:xfrm>
            <a:off x="2814034" y="4038600"/>
            <a:ext cx="266700" cy="228600"/>
          </a:xfrm>
          <a:prstGeom prst="hear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Heart 8"/>
          <p:cNvSpPr/>
          <p:nvPr/>
        </p:nvSpPr>
        <p:spPr>
          <a:xfrm>
            <a:off x="3475418" y="4038600"/>
            <a:ext cx="266700" cy="228600"/>
          </a:xfrm>
          <a:prstGeom prst="hear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Heart 10"/>
          <p:cNvSpPr/>
          <p:nvPr/>
        </p:nvSpPr>
        <p:spPr>
          <a:xfrm>
            <a:off x="4114800" y="4038600"/>
            <a:ext cx="266700" cy="228600"/>
          </a:xfrm>
          <a:prstGeom prst="hear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Heart 11"/>
          <p:cNvSpPr/>
          <p:nvPr/>
        </p:nvSpPr>
        <p:spPr>
          <a:xfrm>
            <a:off x="4746401" y="4038600"/>
            <a:ext cx="266700" cy="228600"/>
          </a:xfrm>
          <a:prstGeom prst="hear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8" name="Picture 2" descr="D:\OneDrive - Hampshire County Council\Documents\HMS\clipart\Discover the dimensions\question mar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821" y="183020"/>
            <a:ext cx="1659161" cy="1659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271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D:\My Documents\Documents\HMS\clipart\sol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5368" y="4191000"/>
            <a:ext cx="1298222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D:\My Documents\Documents\HMS\clipart\sol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7679" y="4953000"/>
            <a:ext cx="1298222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89" y="152400"/>
            <a:ext cx="8229600" cy="1143000"/>
          </a:xfrm>
        </p:spPr>
        <p:txBody>
          <a:bodyPr>
            <a:noAutofit/>
          </a:bodyPr>
          <a:lstStyle/>
          <a:p>
            <a:endParaRPr lang="en-GB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9061" y="1559417"/>
            <a:ext cx="8229600" cy="495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sz="3600" b="1" u="sng" dirty="0" smtClean="0"/>
          </a:p>
          <a:p>
            <a:pPr marL="0" indent="0" algn="ctr">
              <a:buNone/>
            </a:pPr>
            <a:r>
              <a:rPr lang="en-GB" sz="3600" b="1" u="sng" dirty="0" smtClean="0"/>
              <a:t>Key words</a:t>
            </a:r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 smtClean="0"/>
              <a:t>Solo</a:t>
            </a:r>
            <a:br>
              <a:rPr lang="en-GB" sz="3600" b="1" dirty="0" smtClean="0"/>
            </a:br>
            <a:r>
              <a:rPr lang="en-GB" sz="3600" b="1" dirty="0" smtClean="0"/>
              <a:t>Unison</a:t>
            </a:r>
            <a:br>
              <a:rPr lang="en-GB" sz="3600" b="1" dirty="0" smtClean="0"/>
            </a:br>
            <a:r>
              <a:rPr lang="en-GB" sz="3600" b="1" dirty="0" smtClean="0"/>
              <a:t>Layers</a:t>
            </a:r>
          </a:p>
          <a:p>
            <a:pPr marL="0" indent="0" algn="ctr">
              <a:buNone/>
            </a:pPr>
            <a:r>
              <a:rPr lang="en-GB" sz="3600" b="1" dirty="0" smtClean="0"/>
              <a:t>Ensemble</a:t>
            </a:r>
            <a:endParaRPr lang="en-GB" sz="3600" b="1" dirty="0"/>
          </a:p>
          <a:p>
            <a:pPr marL="0" indent="0" algn="ctr">
              <a:buNone/>
            </a:pPr>
            <a:endParaRPr lang="en-GB" sz="3600" b="1" dirty="0" smtClean="0"/>
          </a:p>
          <a:p>
            <a:pPr marL="0" indent="0" algn="ctr">
              <a:buNone/>
            </a:pPr>
            <a:endParaRPr lang="en-GB" sz="3600" b="1" dirty="0"/>
          </a:p>
          <a:p>
            <a:pPr marL="0" indent="0" algn="ctr">
              <a:buNone/>
            </a:pPr>
            <a:endParaRPr lang="en-GB" sz="3600" b="1" dirty="0" smtClean="0"/>
          </a:p>
          <a:p>
            <a:pPr marL="0" indent="0" algn="ctr">
              <a:buNone/>
            </a:pPr>
            <a:endParaRPr lang="en-GB" sz="3600" b="1" dirty="0"/>
          </a:p>
        </p:txBody>
      </p:sp>
      <p:pic>
        <p:nvPicPr>
          <p:cNvPr id="6147" name="Picture 3" descr="D:\My Documents\Documents\HMS\clipart\sol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37511"/>
            <a:ext cx="1298222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D:\My Documents\Documents\HMS\clipart\sol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581" y="3429000"/>
            <a:ext cx="77893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D:\My Documents\Documents\HMS\clipart\sol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5771" y="2971800"/>
            <a:ext cx="77893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D:\OneDrive - Hampshire County Council\Documents\HMS\clipart\Discover the dimensions\question mar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59221"/>
            <a:ext cx="1264779" cy="1264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577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OneDrive - Hampshire County Council\Documents\HMS\clipart\desca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90295">
            <a:off x="3994886" y="4710234"/>
            <a:ext cx="1668975" cy="166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D:\OneDrive - Hampshire County Council\Documents\HMS\clipart\trombon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32775">
            <a:off x="6212430" y="4374795"/>
            <a:ext cx="1784478" cy="233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771" y="67605"/>
            <a:ext cx="8229600" cy="1143000"/>
          </a:xfrm>
        </p:spPr>
        <p:txBody>
          <a:bodyPr>
            <a:noAutofit/>
          </a:bodyPr>
          <a:lstStyle/>
          <a:p>
            <a:endParaRPr lang="en-GB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5101"/>
            <a:ext cx="8229600" cy="51904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b="1" u="sng" dirty="0" smtClean="0"/>
              <a:t>Key words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Wood</a:t>
            </a:r>
          </a:p>
          <a:p>
            <a:pPr marL="0" indent="0" algn="ctr">
              <a:buNone/>
            </a:pPr>
            <a:r>
              <a:rPr lang="en-GB" b="1" dirty="0" smtClean="0"/>
              <a:t>Metal</a:t>
            </a:r>
          </a:p>
          <a:p>
            <a:pPr marL="0" indent="0" algn="ctr">
              <a:buNone/>
            </a:pPr>
            <a:r>
              <a:rPr lang="en-GB" b="1" dirty="0" smtClean="0"/>
              <a:t>Skinned</a:t>
            </a:r>
            <a:br>
              <a:rPr lang="en-GB" b="1" dirty="0" smtClean="0"/>
            </a:br>
            <a:r>
              <a:rPr lang="en-GB" b="1" dirty="0" smtClean="0"/>
              <a:t>Instrument names</a:t>
            </a:r>
            <a:br>
              <a:rPr lang="en-GB" b="1" dirty="0" smtClean="0"/>
            </a:br>
            <a:endParaRPr lang="en-GB" b="1" dirty="0" smtClean="0"/>
          </a:p>
        </p:txBody>
      </p:sp>
      <p:pic>
        <p:nvPicPr>
          <p:cNvPr id="5122" name="Picture 2" descr="D:\OneDrive - Hampshire County Council\Documents\HMS\clipart\cello 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258" y="145131"/>
            <a:ext cx="2073683" cy="267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D:\OneDrive - Hampshire County Council\Documents\HMS\clipart\french hor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936672"/>
            <a:ext cx="1752600" cy="1312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D:\OneDrive - Hampshire County Council\Documents\HMS\clipart\violin 2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72405"/>
            <a:ext cx="16764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D:\OneDrive - Hampshire County Council\Documents\HMS\clipart\saxophone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54940">
            <a:off x="1205139" y="2069453"/>
            <a:ext cx="1262108" cy="2461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D:\OneDrive - Hampshire County Council\Documents\HMS\clipart\timpani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631984"/>
            <a:ext cx="2743200" cy="182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D:\OneDrive - Hampshire County Council\Documents\HMS\clipart\Discover the dimensions\question mark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15678"/>
            <a:ext cx="1264779" cy="1264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004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endParaRPr lang="en-GB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468" y="1387582"/>
            <a:ext cx="8779273" cy="5029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2800" b="1" u="sng" dirty="0" smtClean="0"/>
              <a:t>Key words</a:t>
            </a:r>
          </a:p>
          <a:p>
            <a:pPr marL="0" indent="0" algn="ctr">
              <a:buNone/>
            </a:pPr>
            <a:r>
              <a:rPr lang="en-GB" sz="2800" b="1" dirty="0" smtClean="0"/>
              <a:t>Beginning, middle, ending</a:t>
            </a:r>
          </a:p>
          <a:p>
            <a:pPr marL="0" indent="0" algn="ctr">
              <a:buNone/>
            </a:pPr>
            <a:r>
              <a:rPr lang="en-GB" sz="2800" b="1" dirty="0" smtClean="0"/>
              <a:t>Call and echo, Call and response</a:t>
            </a:r>
          </a:p>
          <a:p>
            <a:pPr marL="0" indent="0" algn="ctr">
              <a:buNone/>
            </a:pPr>
            <a:r>
              <a:rPr lang="en-GB" sz="2800" b="1" dirty="0" smtClean="0"/>
              <a:t>Verse, chorus</a:t>
            </a:r>
          </a:p>
          <a:p>
            <a:pPr marL="0" indent="0" algn="ctr">
              <a:buNone/>
            </a:pPr>
            <a:r>
              <a:rPr lang="en-GB" sz="2800" b="1" dirty="0" smtClean="0"/>
              <a:t> ABA</a:t>
            </a:r>
            <a:br>
              <a:rPr lang="en-GB" sz="2800" b="1" dirty="0" smtClean="0"/>
            </a:br>
            <a:r>
              <a:rPr lang="en-GB" sz="2800" b="1" dirty="0" smtClean="0"/>
              <a:t>Round</a:t>
            </a:r>
            <a:endParaRPr lang="en-GB" sz="2800" b="1" dirty="0"/>
          </a:p>
          <a:p>
            <a:pPr marL="0" indent="0">
              <a:buNone/>
            </a:pPr>
            <a:r>
              <a:rPr lang="en-GB" sz="2800" b="1" dirty="0"/>
              <a:t>                                      </a:t>
            </a:r>
            <a:r>
              <a:rPr lang="en-GB" sz="2800" b="1" dirty="0" smtClean="0"/>
              <a:t>         Ternary  (</a:t>
            </a:r>
            <a:r>
              <a:rPr lang="en-GB" sz="2800" b="1" dirty="0" smtClean="0">
                <a:solidFill>
                  <a:srgbClr val="FF0000"/>
                </a:solidFill>
              </a:rPr>
              <a:t>A</a:t>
            </a:r>
            <a:r>
              <a:rPr lang="en-GB" sz="2800" b="1" dirty="0" smtClean="0">
                <a:solidFill>
                  <a:srgbClr val="00B0F0"/>
                </a:solidFill>
              </a:rPr>
              <a:t>B</a:t>
            </a:r>
            <a:r>
              <a:rPr lang="en-GB" sz="2800" b="1" dirty="0" smtClean="0">
                <a:solidFill>
                  <a:srgbClr val="FF0000"/>
                </a:solidFill>
              </a:rPr>
              <a:t>A)</a:t>
            </a:r>
            <a:endParaRPr lang="en-GB" sz="2800" b="1" dirty="0"/>
          </a:p>
          <a:p>
            <a:pPr marL="0" indent="0">
              <a:buNone/>
            </a:pPr>
            <a:r>
              <a:rPr lang="en-GB" sz="2800" b="1" dirty="0"/>
              <a:t>                              </a:t>
            </a:r>
            <a:r>
              <a:rPr lang="en-GB" sz="2800" b="1" dirty="0" smtClean="0"/>
              <a:t>	</a:t>
            </a:r>
            <a:r>
              <a:rPr lang="en-GB" sz="2800" b="1" dirty="0"/>
              <a:t> </a:t>
            </a:r>
            <a:r>
              <a:rPr lang="en-GB" sz="2800" b="1" dirty="0" smtClean="0"/>
              <a:t>  Theme </a:t>
            </a:r>
            <a:r>
              <a:rPr lang="en-GB" sz="2800" b="1" dirty="0"/>
              <a:t>and variations </a:t>
            </a:r>
          </a:p>
          <a:p>
            <a:pPr marL="0" indent="0" algn="ctr">
              <a:buNone/>
            </a:pPr>
            <a:r>
              <a:rPr lang="en-GB" sz="2800" b="1" dirty="0"/>
              <a:t>                          </a:t>
            </a:r>
            <a:r>
              <a:rPr lang="en-GB" sz="2800" b="1" dirty="0" smtClean="0"/>
              <a:t>Rondo  (</a:t>
            </a:r>
            <a:r>
              <a:rPr lang="en-GB" sz="2800" b="1" dirty="0" smtClean="0">
                <a:solidFill>
                  <a:srgbClr val="FF0000"/>
                </a:solidFill>
              </a:rPr>
              <a:t>A</a:t>
            </a:r>
            <a:r>
              <a:rPr lang="en-GB" sz="2800" b="1" dirty="0" smtClean="0">
                <a:solidFill>
                  <a:srgbClr val="00B0F0"/>
                </a:solidFill>
              </a:rPr>
              <a:t>B</a:t>
            </a:r>
            <a:r>
              <a:rPr lang="en-GB" sz="2800" b="1" dirty="0" smtClean="0">
                <a:solidFill>
                  <a:srgbClr val="FF0000"/>
                </a:solidFill>
              </a:rPr>
              <a:t>A</a:t>
            </a:r>
            <a:r>
              <a:rPr lang="en-GB" sz="2800" b="1" dirty="0" smtClean="0">
                <a:solidFill>
                  <a:srgbClr val="92D050"/>
                </a:solidFill>
              </a:rPr>
              <a:t>C</a:t>
            </a:r>
            <a:r>
              <a:rPr lang="en-GB" sz="2800" b="1" dirty="0" smtClean="0">
                <a:solidFill>
                  <a:srgbClr val="FF0000"/>
                </a:solidFill>
              </a:rPr>
              <a:t>A</a:t>
            </a:r>
            <a:r>
              <a:rPr lang="en-GB" sz="2800" b="1" dirty="0" smtClean="0">
                <a:solidFill>
                  <a:srgbClr val="7030A0"/>
                </a:solidFill>
              </a:rPr>
              <a:t>D</a:t>
            </a:r>
            <a:r>
              <a:rPr lang="en-GB" sz="2800" b="1" dirty="0" smtClean="0">
                <a:solidFill>
                  <a:srgbClr val="FF0000"/>
                </a:solidFill>
              </a:rPr>
              <a:t>A)</a:t>
            </a:r>
            <a:endParaRPr lang="en-GB" sz="2800" b="1" dirty="0" smtClean="0"/>
          </a:p>
          <a:p>
            <a:pPr marL="0" indent="0" algn="ctr">
              <a:buNone/>
            </a:pPr>
            <a:endParaRPr lang="en-GB" sz="1200" b="1" dirty="0" smtClean="0"/>
          </a:p>
          <a:p>
            <a:pPr marL="0" indent="0" algn="ctr">
              <a:buNone/>
            </a:pPr>
            <a:endParaRPr lang="en-GB" sz="1200" b="1" dirty="0"/>
          </a:p>
          <a:p>
            <a:pPr marL="0" indent="0" algn="ctr">
              <a:buNone/>
            </a:pPr>
            <a:endParaRPr lang="en-GB" sz="1200" b="1" dirty="0"/>
          </a:p>
        </p:txBody>
      </p:sp>
      <p:pic>
        <p:nvPicPr>
          <p:cNvPr id="5122" name="Picture 2" descr="D:\My Documents\Documents\HMS\clipart\beginning middle en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534504"/>
            <a:ext cx="3135991" cy="946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My Documents\Documents\HMS\clipart\beginning en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04800"/>
            <a:ext cx="1893794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OneDrive - Hampshire County Council\Documents\HMS\clipart\Discover the dimensions\question mark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0162" y="185922"/>
            <a:ext cx="1264779" cy="1264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15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7140" y="337354"/>
            <a:ext cx="8229600" cy="1143000"/>
          </a:xfrm>
        </p:spPr>
        <p:txBody>
          <a:bodyPr>
            <a:noAutofit/>
          </a:bodyPr>
          <a:lstStyle/>
          <a:p>
            <a:r>
              <a:rPr lang="en-GB" sz="7200" b="1" dirty="0" smtClean="0"/>
              <a:t/>
            </a:r>
            <a:br>
              <a:rPr lang="en-GB" sz="7200" b="1" dirty="0" smtClean="0"/>
            </a:br>
            <a:endParaRPr lang="en-GB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724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400" b="1" u="sng" dirty="0" smtClean="0"/>
              <a:t>Key words</a:t>
            </a:r>
          </a:p>
          <a:p>
            <a:pPr marL="0" indent="0" algn="ctr">
              <a:buNone/>
            </a:pPr>
            <a:r>
              <a:rPr lang="en-GB" sz="2400" b="1" dirty="0" smtClean="0"/>
              <a:t>Loud</a:t>
            </a:r>
            <a:r>
              <a:rPr lang="en-GB" sz="2400" b="1" dirty="0"/>
              <a:t> </a:t>
            </a:r>
            <a:r>
              <a:rPr lang="en-GB" sz="2400" b="1" dirty="0" smtClean="0"/>
              <a:t>and quiet</a:t>
            </a:r>
          </a:p>
          <a:p>
            <a:pPr marL="0" indent="0" algn="ctr">
              <a:buNone/>
            </a:pPr>
            <a:r>
              <a:rPr lang="en-GB" sz="2400" b="1" dirty="0" smtClean="0"/>
              <a:t>Forte and piano</a:t>
            </a:r>
          </a:p>
          <a:p>
            <a:pPr marL="0" indent="0" algn="ctr">
              <a:buNone/>
            </a:pPr>
            <a:endParaRPr lang="en-GB" sz="2400" b="1" dirty="0" smtClean="0"/>
          </a:p>
          <a:p>
            <a:pPr marL="0" indent="0" algn="ctr">
              <a:buNone/>
            </a:pPr>
            <a:endParaRPr lang="en-GB" sz="2400" b="1" dirty="0" smtClean="0"/>
          </a:p>
          <a:p>
            <a:pPr marL="0" indent="0" algn="ctr">
              <a:buNone/>
            </a:pPr>
            <a:r>
              <a:rPr lang="en-GB" sz="2400" b="1" dirty="0" smtClean="0"/>
              <a:t>Getting louder and quieter</a:t>
            </a:r>
            <a:br>
              <a:rPr lang="en-GB" sz="2400" b="1" dirty="0" smtClean="0"/>
            </a:br>
            <a:r>
              <a:rPr lang="en-GB" sz="2400" b="1" dirty="0" smtClean="0"/>
              <a:t>Crescendo and decrescendo</a:t>
            </a:r>
            <a:endParaRPr lang="en-GB" sz="2400" b="1" dirty="0"/>
          </a:p>
          <a:p>
            <a:pPr marL="0" indent="0" algn="ctr">
              <a:buNone/>
            </a:pPr>
            <a:endParaRPr lang="en-GB" sz="2400" b="1" dirty="0" smtClean="0"/>
          </a:p>
          <a:p>
            <a:pPr marL="0" indent="0" algn="ctr">
              <a:buNone/>
            </a:pPr>
            <a:endParaRPr lang="en-GB" sz="2400" b="1" dirty="0" smtClean="0"/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endParaRPr lang="en-GB" dirty="0" smtClean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690760" y="5486400"/>
            <a:ext cx="2362200" cy="457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90760" y="5943063"/>
            <a:ext cx="2362200" cy="3815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096000" y="5334000"/>
            <a:ext cx="2362200" cy="381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6248400" y="5715000"/>
            <a:ext cx="2209800" cy="609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D:\My Documents\Documents\HMS\clipart\lou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15" y="533400"/>
            <a:ext cx="1550429" cy="1031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My Documents\Documents\HMS\clipart\quie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1476" y="479289"/>
            <a:ext cx="880891" cy="1085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Oval 22"/>
          <p:cNvSpPr/>
          <p:nvPr/>
        </p:nvSpPr>
        <p:spPr>
          <a:xfrm>
            <a:off x="128789" y="3368896"/>
            <a:ext cx="457200" cy="457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8458200" y="3519149"/>
            <a:ext cx="457200" cy="457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931199" y="3218642"/>
            <a:ext cx="802045" cy="75770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2068469" y="3136003"/>
            <a:ext cx="938413" cy="91225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6246580" y="3232598"/>
            <a:ext cx="938413" cy="91225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7391400" y="3309870"/>
            <a:ext cx="802045" cy="75770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2" descr="D:\My Documents\Documents\HMS\clipart\lou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346" y="2276341"/>
            <a:ext cx="572541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D:\My Documents\Documents\HMS\clipart\quie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4859" y="2266640"/>
            <a:ext cx="324823" cy="4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D:\OneDrive - Hampshire County Council\Documents\HMS\clipart\Discover the dimensions\question mark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83019"/>
            <a:ext cx="1659161" cy="1659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239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endParaRPr lang="en-GB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7250"/>
            <a:ext cx="8229600" cy="481595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sz="3600" b="1" u="sng" dirty="0" smtClean="0"/>
              <a:t>Key words</a:t>
            </a:r>
          </a:p>
          <a:p>
            <a:pPr marL="0" indent="0" algn="ctr">
              <a:buNone/>
            </a:pPr>
            <a:endParaRPr lang="en-GB" sz="3600" b="1" u="sng" dirty="0"/>
          </a:p>
          <a:p>
            <a:pPr marL="0" indent="0" algn="ctr">
              <a:buNone/>
            </a:pPr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 smtClean="0"/>
              <a:t>Fast</a:t>
            </a:r>
            <a:r>
              <a:rPr lang="en-GB" sz="3600" b="1" dirty="0"/>
              <a:t> </a:t>
            </a:r>
            <a:r>
              <a:rPr lang="en-GB" sz="3600" b="1" dirty="0" smtClean="0"/>
              <a:t>and slow</a:t>
            </a:r>
          </a:p>
          <a:p>
            <a:pPr marL="0" indent="0" algn="ctr">
              <a:buNone/>
            </a:pPr>
            <a:r>
              <a:rPr lang="en-GB" sz="3600" b="1" dirty="0" smtClean="0"/>
              <a:t>Presto and largo</a:t>
            </a:r>
          </a:p>
          <a:p>
            <a:pPr marL="0" indent="0" algn="ctr">
              <a:buNone/>
            </a:pPr>
            <a:endParaRPr lang="en-GB" sz="3600" b="1" dirty="0" smtClean="0"/>
          </a:p>
          <a:p>
            <a:pPr marL="0" indent="0" algn="ctr">
              <a:buNone/>
            </a:pPr>
            <a:r>
              <a:rPr lang="en-GB" sz="3600" b="1" dirty="0" smtClean="0"/>
              <a:t>Getting faster and slower</a:t>
            </a:r>
          </a:p>
          <a:p>
            <a:pPr marL="0" indent="0" algn="ctr">
              <a:buNone/>
            </a:pPr>
            <a:r>
              <a:rPr lang="en-GB" sz="3600" b="1" dirty="0" smtClean="0"/>
              <a:t>Accelerando and </a:t>
            </a:r>
            <a:r>
              <a:rPr lang="en-GB" sz="3600" b="1" dirty="0" err="1" smtClean="0"/>
              <a:t>rallantando</a:t>
            </a:r>
            <a:r>
              <a:rPr lang="en-GB" sz="3600" b="1" dirty="0" smtClean="0"/>
              <a:t> </a:t>
            </a:r>
            <a:endParaRPr lang="en-GB" sz="3600" b="1" dirty="0"/>
          </a:p>
          <a:p>
            <a:pPr marL="0" indent="0" algn="ctr">
              <a:buNone/>
            </a:pPr>
            <a:endParaRPr lang="en-GB" sz="2400" b="1" dirty="0" smtClean="0"/>
          </a:p>
        </p:txBody>
      </p:sp>
      <p:pic>
        <p:nvPicPr>
          <p:cNvPr id="4098" name="Picture 2" descr="D:\My Documents\Documents\HMS\clipart\Tortoise carto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96000" y="2656133"/>
            <a:ext cx="22098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My Documents\Documents\HMS\clipart\hare - runnin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09800"/>
            <a:ext cx="239077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OneDrive - Hampshire County Council\Documents\HMS\clipart\Discover the dimensions\question mark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822" y="381000"/>
            <a:ext cx="1264780" cy="1264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HMS\AppData\Local\Microsoft\Windows\INetCache\IE\5BD2DBGR\j0442122[1]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2240" y="5972306"/>
            <a:ext cx="891760" cy="885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0118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Contents – homepage</a:t>
            </a:r>
            <a:br>
              <a:rPr lang="en-GB" sz="3600" dirty="0" smtClean="0"/>
            </a:br>
            <a:r>
              <a:rPr lang="en-GB" sz="3100" dirty="0" smtClean="0"/>
              <a:t>Click on the        to return to this page </a:t>
            </a:r>
            <a:endParaRPr lang="en-GB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GB" sz="2900" dirty="0" smtClean="0"/>
              <a:t>There are seven musical dimensions – one for every day of the week! </a:t>
            </a:r>
          </a:p>
          <a:p>
            <a:pPr marL="0" indent="0" algn="ctr">
              <a:buNone/>
            </a:pPr>
            <a:r>
              <a:rPr lang="en-GB" sz="2900" dirty="0" smtClean="0"/>
              <a:t>Which one will you discover today?  Click on </a:t>
            </a:r>
            <a:r>
              <a:rPr lang="en-GB" sz="2900" dirty="0" smtClean="0"/>
              <a:t>a dimension </a:t>
            </a:r>
            <a:r>
              <a:rPr lang="en-GB" sz="2900" dirty="0" smtClean="0"/>
              <a:t>and off you go</a:t>
            </a:r>
          </a:p>
          <a:p>
            <a:pPr marL="0" indent="0" algn="ctr">
              <a:buNone/>
            </a:pPr>
            <a:endParaRPr lang="en-GB" sz="2900" dirty="0" smtClean="0"/>
          </a:p>
          <a:p>
            <a:pPr marL="0" indent="0">
              <a:buNone/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 action="ppaction://hlinksldjump"/>
              </a:rPr>
              <a:t>Pitch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– what it means and fun pitch activities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3" action="ppaction://hlinksldjump"/>
              </a:rPr>
              <a:t>Duration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– what it means and fun duration activities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4" action="ppaction://hlinksldjump"/>
              </a:rPr>
              <a:t>Dynamics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– what it means and fun dynamic activities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5" action="ppaction://hlinksldjump"/>
              </a:rPr>
              <a:t>Tempo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– what it means and fun tempo activities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6" action="ppaction://hlinksldjump"/>
              </a:rPr>
              <a:t>Structure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– what it means and fun structure activities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7" action="ppaction://hlinksldjump"/>
              </a:rPr>
              <a:t>Texture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7" action="ppaction://hlinksldjump"/>
              </a:rPr>
              <a:t> 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- what it means and fun texture activities 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8" action="ppaction://hlinksldjump"/>
              </a:rPr>
              <a:t>Timbre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– what it means and fun timbre activities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9" action="ppaction://hlinksldjump"/>
              </a:rPr>
              <a:t>Quiz time</a:t>
            </a:r>
            <a:endParaRPr lang="en-GB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Don’t </a:t>
            </a:r>
            <a:r>
              <a:rPr lang="en-GB" dirty="0" smtClean="0"/>
              <a:t>try and do them all in one go it could be a bit</a:t>
            </a:r>
            <a:endParaRPr lang="en-GB" dirty="0"/>
          </a:p>
        </p:txBody>
      </p:sp>
      <p:pic>
        <p:nvPicPr>
          <p:cNvPr id="4" name="Picture 2" descr="C:\Users\HMS\AppData\Local\Microsoft\Windows\INetCache\IE\5BD2DBGR\j0442122[1].pn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914400"/>
            <a:ext cx="583086" cy="57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HMS\AppData\Local\Microsoft\Windows\INetCache\IE\5KM4N2TV\Confused-Figure-with-Question-Marks[1]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876800"/>
            <a:ext cx="177157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22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D:\My Documents\Documents\HMS\clipart\ladd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0272" y="762000"/>
            <a:ext cx="828675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5401"/>
            <a:ext cx="8229600" cy="1143000"/>
          </a:xfrm>
        </p:spPr>
        <p:txBody>
          <a:bodyPr>
            <a:noAutofit/>
          </a:bodyPr>
          <a:lstStyle/>
          <a:p>
            <a:r>
              <a:rPr lang="en-GB" sz="7200" b="1" dirty="0" smtClean="0"/>
              <a:t>PITCH</a:t>
            </a:r>
            <a:r>
              <a:rPr lang="en-GB" sz="9600" b="1" dirty="0" smtClean="0"/>
              <a:t/>
            </a:r>
            <a:br>
              <a:rPr lang="en-GB" sz="9600" b="1" dirty="0" smtClean="0"/>
            </a:br>
            <a:r>
              <a:rPr lang="en-GB" sz="2000" b="1" dirty="0" smtClean="0"/>
              <a:t>is all about how high or low sounds are</a:t>
            </a:r>
            <a:br>
              <a:rPr lang="en-GB" sz="2000" b="1" dirty="0" smtClean="0"/>
            </a:br>
            <a:r>
              <a:rPr lang="en-GB" sz="2000" b="1" dirty="0" smtClean="0"/>
              <a:t>and how notes are grouped into sets called scales</a:t>
            </a:r>
            <a:endParaRPr lang="en-GB" sz="9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4037"/>
            <a:ext cx="8229600" cy="483080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3600" b="1" u="sng" dirty="0" smtClean="0">
                <a:solidFill>
                  <a:srgbClr val="002060"/>
                </a:solidFill>
                <a:latin typeface="+mj-lt"/>
              </a:rPr>
              <a:t>Key words</a:t>
            </a:r>
            <a:r>
              <a:rPr lang="en-GB" sz="3600" b="1" dirty="0">
                <a:solidFill>
                  <a:srgbClr val="002060"/>
                </a:solidFill>
                <a:latin typeface="+mj-lt"/>
              </a:rPr>
              <a:t/>
            </a:r>
            <a:br>
              <a:rPr lang="en-GB" sz="3600" b="1" dirty="0">
                <a:solidFill>
                  <a:srgbClr val="002060"/>
                </a:solidFill>
                <a:latin typeface="+mj-lt"/>
              </a:rPr>
            </a:br>
            <a:r>
              <a:rPr lang="en-GB" sz="3600" b="1" dirty="0" smtClean="0">
                <a:solidFill>
                  <a:srgbClr val="002060"/>
                </a:solidFill>
                <a:latin typeface="+mj-lt"/>
              </a:rPr>
              <a:t>High, middle and low</a:t>
            </a:r>
            <a:br>
              <a:rPr lang="en-GB" sz="3600" b="1" dirty="0" smtClean="0">
                <a:solidFill>
                  <a:srgbClr val="002060"/>
                </a:solidFill>
                <a:latin typeface="+mj-lt"/>
              </a:rPr>
            </a:br>
            <a:r>
              <a:rPr lang="en-GB" sz="3600" b="1" dirty="0" smtClean="0">
                <a:solidFill>
                  <a:srgbClr val="002060"/>
                </a:solidFill>
                <a:latin typeface="+mj-lt"/>
              </a:rPr>
              <a:t>Higher and lower</a:t>
            </a:r>
            <a:br>
              <a:rPr lang="en-GB" sz="3600" b="1" dirty="0" smtClean="0">
                <a:solidFill>
                  <a:srgbClr val="002060"/>
                </a:solidFill>
                <a:latin typeface="+mj-lt"/>
              </a:rPr>
            </a:br>
            <a:r>
              <a:rPr lang="en-GB" sz="3600" b="1" dirty="0" smtClean="0">
                <a:solidFill>
                  <a:srgbClr val="002060"/>
                </a:solidFill>
                <a:latin typeface="+mj-lt"/>
              </a:rPr>
              <a:t>Scale</a:t>
            </a:r>
            <a:endParaRPr lang="en-GB" sz="3600" b="1" dirty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endParaRPr lang="en-GB" sz="1200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en-GB" sz="2600" b="1" dirty="0" smtClean="0">
                <a:solidFill>
                  <a:srgbClr val="002060"/>
                </a:solidFill>
                <a:latin typeface="+mj-lt"/>
                <a:hlinkClick r:id="rId3"/>
              </a:rPr>
              <a:t>Click here</a:t>
            </a:r>
            <a:r>
              <a:rPr lang="en-GB" b="1" dirty="0">
                <a:solidFill>
                  <a:srgbClr val="002060"/>
                </a:solidFill>
                <a:latin typeface="+mj-lt"/>
              </a:rPr>
              <a:t/>
            </a:r>
            <a:br>
              <a:rPr lang="en-GB" b="1" dirty="0">
                <a:solidFill>
                  <a:srgbClr val="002060"/>
                </a:solidFill>
                <a:latin typeface="+mj-lt"/>
              </a:rPr>
            </a:br>
            <a:r>
              <a:rPr lang="en-GB" sz="2600" b="1" dirty="0" smtClean="0">
                <a:solidFill>
                  <a:srgbClr val="002060"/>
                </a:solidFill>
                <a:latin typeface="+mj-lt"/>
              </a:rPr>
              <a:t>to find out why some sounds are higher than others</a:t>
            </a:r>
          </a:p>
          <a:p>
            <a:pPr marL="0" indent="0" algn="ctr">
              <a:buNone/>
            </a:pPr>
            <a:r>
              <a:rPr lang="en-GB" sz="2600" b="1" dirty="0" smtClean="0">
                <a:solidFill>
                  <a:srgbClr val="002060"/>
                </a:solidFill>
                <a:latin typeface="+mj-lt"/>
                <a:hlinkClick r:id="rId4"/>
              </a:rPr>
              <a:t>Click here</a:t>
            </a:r>
            <a:r>
              <a:rPr lang="en-GB" b="1" dirty="0">
                <a:solidFill>
                  <a:srgbClr val="002060"/>
                </a:solidFill>
                <a:latin typeface="+mj-lt"/>
              </a:rPr>
              <a:t/>
            </a:r>
            <a:br>
              <a:rPr lang="en-GB" b="1" dirty="0">
                <a:solidFill>
                  <a:srgbClr val="002060"/>
                </a:solidFill>
                <a:latin typeface="+mj-lt"/>
              </a:rPr>
            </a:br>
            <a:r>
              <a:rPr lang="en-GB" b="1" dirty="0">
                <a:solidFill>
                  <a:srgbClr val="002060"/>
                </a:solidFill>
                <a:latin typeface="+mj-lt"/>
              </a:rPr>
              <a:t>t</a:t>
            </a:r>
            <a:r>
              <a:rPr lang="en-GB" sz="2600" b="1" dirty="0" smtClean="0">
                <a:solidFill>
                  <a:srgbClr val="002060"/>
                </a:solidFill>
                <a:latin typeface="+mj-lt"/>
              </a:rPr>
              <a:t>o find out how notes are grouped into scales</a:t>
            </a:r>
          </a:p>
          <a:p>
            <a:pPr marL="0" indent="0" algn="ctr">
              <a:buNone/>
            </a:pPr>
            <a:endParaRPr lang="en-GB" b="1" dirty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endParaRPr lang="en-GB" sz="2600" b="1" dirty="0" smtClean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endParaRPr lang="en-GB" sz="3600" b="1" dirty="0" smtClean="0"/>
          </a:p>
          <a:p>
            <a:pPr marL="0" indent="0" algn="ctr">
              <a:buNone/>
            </a:pPr>
            <a:endParaRPr lang="en-GB" sz="3600" b="1" dirty="0" smtClean="0"/>
          </a:p>
          <a:p>
            <a:pPr marL="0" indent="0" algn="ctr">
              <a:buNone/>
            </a:pPr>
            <a:endParaRPr lang="en-GB" dirty="0"/>
          </a:p>
        </p:txBody>
      </p:sp>
      <p:sp>
        <p:nvSpPr>
          <p:cNvPr id="11" name="Oval 10"/>
          <p:cNvSpPr/>
          <p:nvPr/>
        </p:nvSpPr>
        <p:spPr>
          <a:xfrm>
            <a:off x="7910310" y="1247640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3" descr="D:\My Documents\Documents\HMS\clipart\major scale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76" t="21097" r="8333" b="24760"/>
          <a:stretch/>
        </p:blipFill>
        <p:spPr bwMode="auto">
          <a:xfrm>
            <a:off x="2819400" y="6066084"/>
            <a:ext cx="3892641" cy="791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295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969" y="152400"/>
            <a:ext cx="8229600" cy="1143000"/>
          </a:xfrm>
        </p:spPr>
        <p:txBody>
          <a:bodyPr/>
          <a:lstStyle/>
          <a:p>
            <a:r>
              <a:rPr lang="en-GB" b="1" dirty="0" smtClean="0"/>
              <a:t>Fun pitch activities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GB" dirty="0" smtClean="0"/>
          </a:p>
          <a:p>
            <a:r>
              <a:rPr lang="en-GB" dirty="0" smtClean="0">
                <a:solidFill>
                  <a:srgbClr val="002060"/>
                </a:solidFill>
                <a:latin typeface="+mj-lt"/>
                <a:hlinkClick r:id="rId2"/>
              </a:rPr>
              <a:t>Click here </a:t>
            </a:r>
            <a:r>
              <a:rPr lang="en-GB" dirty="0" smtClean="0">
                <a:solidFill>
                  <a:srgbClr val="002060"/>
                </a:solidFill>
                <a:latin typeface="+mj-lt"/>
              </a:rPr>
              <a:t>to have fun using pitched sounds to invent your own tune</a:t>
            </a:r>
          </a:p>
          <a:p>
            <a:endParaRPr lang="en-GB" dirty="0">
              <a:solidFill>
                <a:srgbClr val="002060"/>
              </a:solidFill>
              <a:latin typeface="+mj-lt"/>
            </a:endParaRPr>
          </a:p>
          <a:p>
            <a:r>
              <a:rPr lang="en-GB" dirty="0" smtClean="0">
                <a:solidFill>
                  <a:srgbClr val="002060"/>
                </a:solidFill>
                <a:latin typeface="+mj-lt"/>
              </a:rPr>
              <a:t>Use this </a:t>
            </a:r>
            <a:r>
              <a:rPr lang="en-GB" dirty="0" smtClean="0">
                <a:solidFill>
                  <a:srgbClr val="002060"/>
                </a:solidFill>
                <a:latin typeface="+mj-lt"/>
                <a:hlinkClick r:id="rId3"/>
              </a:rPr>
              <a:t>online virtual piano </a:t>
            </a:r>
            <a:r>
              <a:rPr lang="en-GB" dirty="0" smtClean="0">
                <a:solidFill>
                  <a:srgbClr val="002060"/>
                </a:solidFill>
                <a:latin typeface="+mj-lt"/>
              </a:rPr>
              <a:t>to explore high and low sounds on a keyboard </a:t>
            </a:r>
          </a:p>
          <a:p>
            <a:pPr marL="0" indent="0" algn="ctr">
              <a:buNone/>
            </a:pPr>
            <a:r>
              <a:rPr lang="en-GB" dirty="0">
                <a:solidFill>
                  <a:srgbClr val="002060"/>
                </a:solidFill>
                <a:latin typeface="+mj-lt"/>
              </a:rPr>
              <a:t> </a:t>
            </a:r>
            <a:r>
              <a:rPr lang="en-GB" dirty="0" smtClean="0">
                <a:solidFill>
                  <a:srgbClr val="002060"/>
                </a:solidFill>
                <a:latin typeface="+mj-lt"/>
              </a:rPr>
              <a:t>    (left hand side for low and right  hand side for high)</a:t>
            </a:r>
          </a:p>
          <a:p>
            <a:pPr marL="0" indent="0" algn="ctr">
              <a:buNone/>
            </a:pPr>
            <a:endParaRPr lang="en-GB" dirty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GB" dirty="0" smtClean="0">
                <a:solidFill>
                  <a:srgbClr val="002060"/>
                </a:solidFill>
                <a:latin typeface="+mj-lt"/>
              </a:rPr>
              <a:t>Turn </a:t>
            </a:r>
            <a:r>
              <a:rPr lang="en-GB" dirty="0">
                <a:solidFill>
                  <a:srgbClr val="002060"/>
                </a:solidFill>
                <a:latin typeface="+mj-lt"/>
              </a:rPr>
              <a:t>the mapping dial to “</a:t>
            </a:r>
            <a:r>
              <a:rPr lang="en-GB" i="1" dirty="0">
                <a:solidFill>
                  <a:srgbClr val="002060"/>
                </a:solidFill>
                <a:latin typeface="+mj-lt"/>
              </a:rPr>
              <a:t>real”</a:t>
            </a:r>
            <a:r>
              <a:rPr lang="en-GB" dirty="0">
                <a:solidFill>
                  <a:srgbClr val="002060"/>
                </a:solidFill>
                <a:latin typeface="+mj-lt"/>
              </a:rPr>
              <a:t> and use your computer </a:t>
            </a:r>
            <a:r>
              <a:rPr lang="en-GB" dirty="0" smtClean="0">
                <a:solidFill>
                  <a:srgbClr val="002060"/>
                </a:solidFill>
                <a:latin typeface="+mj-lt"/>
              </a:rPr>
              <a:t> keyboard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  <a:latin typeface="+mj-lt"/>
              </a:rPr>
              <a:t> </a:t>
            </a:r>
            <a:r>
              <a:rPr lang="en-GB" dirty="0" smtClean="0">
                <a:solidFill>
                  <a:srgbClr val="002060"/>
                </a:solidFill>
                <a:latin typeface="+mj-lt"/>
              </a:rPr>
              <a:t>    to play the notes.  </a:t>
            </a:r>
            <a:r>
              <a:rPr lang="en-GB" dirty="0">
                <a:solidFill>
                  <a:srgbClr val="002060"/>
                </a:solidFill>
                <a:latin typeface="+mj-lt"/>
              </a:rPr>
              <a:t>If you click the sounds button you will be able </a:t>
            </a:r>
            <a:r>
              <a:rPr lang="en-GB" dirty="0" smtClean="0">
                <a:solidFill>
                  <a:srgbClr val="002060"/>
                </a:solidFill>
                <a:latin typeface="+mj-lt"/>
              </a:rPr>
              <a:t>to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  <a:latin typeface="+mj-lt"/>
              </a:rPr>
              <a:t> </a:t>
            </a:r>
            <a:r>
              <a:rPr lang="en-GB" dirty="0" smtClean="0">
                <a:solidFill>
                  <a:srgbClr val="002060"/>
                </a:solidFill>
                <a:latin typeface="+mj-lt"/>
              </a:rPr>
              <a:t>    choose </a:t>
            </a:r>
            <a:r>
              <a:rPr lang="en-GB" dirty="0">
                <a:solidFill>
                  <a:srgbClr val="002060"/>
                </a:solidFill>
                <a:latin typeface="+mj-lt"/>
              </a:rPr>
              <a:t>from different types of sounds to use</a:t>
            </a:r>
            <a:r>
              <a:rPr lang="en-GB" dirty="0" smtClean="0">
                <a:solidFill>
                  <a:srgbClr val="002060"/>
                </a:solidFill>
                <a:latin typeface="+mj-lt"/>
              </a:rPr>
              <a:t>.</a:t>
            </a:r>
          </a:p>
          <a:p>
            <a:endParaRPr lang="en-GB" dirty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  <a:latin typeface="+mj-lt"/>
              </a:rPr>
              <a:t>      See if you can play a well known tune 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  <a:latin typeface="+mj-lt"/>
              </a:rPr>
              <a:t> </a:t>
            </a:r>
            <a:r>
              <a:rPr lang="en-GB" dirty="0" smtClean="0">
                <a:solidFill>
                  <a:srgbClr val="002060"/>
                </a:solidFill>
                <a:latin typeface="+mj-lt"/>
              </a:rPr>
              <a:t>     e.g. Twinkle  </a:t>
            </a:r>
            <a:r>
              <a:rPr lang="en-GB" dirty="0" err="1" smtClean="0">
                <a:solidFill>
                  <a:srgbClr val="002060"/>
                </a:solidFill>
                <a:latin typeface="+mj-lt"/>
              </a:rPr>
              <a:t>Twinkle</a:t>
            </a:r>
            <a:r>
              <a:rPr lang="en-GB" dirty="0" smtClean="0">
                <a:solidFill>
                  <a:srgbClr val="002060"/>
                </a:solidFill>
                <a:latin typeface="+mj-lt"/>
              </a:rPr>
              <a:t>  Little Star</a:t>
            </a:r>
          </a:p>
          <a:p>
            <a:pPr marL="0" indent="0">
              <a:buNone/>
            </a:pPr>
            <a:endParaRPr lang="en-GB" dirty="0" smtClean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  <a:latin typeface="+mj-lt"/>
              </a:rPr>
              <a:t>      What other tunes can you play?</a:t>
            </a: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6" r="1523" b="27262"/>
          <a:stretch/>
        </p:blipFill>
        <p:spPr bwMode="auto">
          <a:xfrm>
            <a:off x="5638800" y="5309869"/>
            <a:ext cx="3029769" cy="1510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D:\OneDrive - Hampshire County Council\Documents\HMS\clipart\star shower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9399" y="4263877"/>
            <a:ext cx="1524000" cy="1045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425615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Try making an instrument </a:t>
            </a:r>
            <a:br>
              <a:rPr lang="en-GB" b="1" dirty="0"/>
            </a:br>
            <a:r>
              <a:rPr lang="en-GB" b="1" dirty="0"/>
              <a:t>that will play </a:t>
            </a:r>
            <a:r>
              <a:rPr lang="en-GB" b="1" dirty="0" smtClean="0"/>
              <a:t>high and low sounds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1"/>
            <a:ext cx="8991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  <a:latin typeface="+mj-lt"/>
                <a:hlinkClick r:id="rId2"/>
              </a:rPr>
              <a:t>Click here </a:t>
            </a:r>
            <a:r>
              <a:rPr lang="en-GB" dirty="0" smtClean="0">
                <a:solidFill>
                  <a:srgbClr val="002060"/>
                </a:solidFill>
                <a:latin typeface="+mj-lt"/>
              </a:rPr>
              <a:t>to find out </a:t>
            </a:r>
            <a:endParaRPr lang="en-GB" dirty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  <a:latin typeface="+mj-lt"/>
              </a:rPr>
              <a:t>how to make a </a:t>
            </a:r>
            <a:br>
              <a:rPr lang="en-GB" dirty="0" smtClean="0">
                <a:solidFill>
                  <a:srgbClr val="002060"/>
                </a:solidFill>
                <a:latin typeface="+mj-lt"/>
              </a:rPr>
            </a:br>
            <a:r>
              <a:rPr lang="en-GB" dirty="0" smtClean="0">
                <a:solidFill>
                  <a:srgbClr val="002060"/>
                </a:solidFill>
                <a:latin typeface="+mj-lt"/>
              </a:rPr>
              <a:t>blown instrument</a:t>
            </a:r>
          </a:p>
          <a:p>
            <a:pPr marL="0" indent="0">
              <a:buNone/>
            </a:pPr>
            <a:endParaRPr lang="en-GB" sz="1200" dirty="0">
              <a:latin typeface="+mj-lt"/>
            </a:endParaRPr>
          </a:p>
          <a:p>
            <a:pPr marL="0" indent="0">
              <a:buNone/>
            </a:pPr>
            <a:r>
              <a:rPr lang="en-GB" sz="2800" b="1" dirty="0" smtClean="0">
                <a:solidFill>
                  <a:srgbClr val="002060"/>
                </a:solidFill>
                <a:latin typeface="+mj-lt"/>
              </a:rPr>
              <a:t>Other ideas for instruments that will play high and low sounds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pic>
        <p:nvPicPr>
          <p:cNvPr id="11" name="Picture 3" descr="D:\OneDrive - Hampshire County Council\Documents\HMS\clipart\Home made instruments\straws 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731" y="1601273"/>
            <a:ext cx="1534137" cy="1447800"/>
          </a:xfrm>
          <a:prstGeom prst="rect">
            <a:avLst/>
          </a:prstGeom>
          <a:noFill/>
          <a:ln w="63500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D:\OneDrive - Hampshire County Council\Documents\HMS\clipart\garden glockenspie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09083">
            <a:off x="374605" y="4603994"/>
            <a:ext cx="2209800" cy="1478557"/>
          </a:xfrm>
          <a:prstGeom prst="rect">
            <a:avLst/>
          </a:prstGeom>
          <a:noFill/>
          <a:ln w="63500" cmpd="sng">
            <a:solidFill>
              <a:schemeClr val="accent6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D:\OneDrive - Hampshire County Council\Documents\HMS\clipart\Home made instruments\home made guita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95596">
            <a:off x="3055740" y="5206472"/>
            <a:ext cx="1015892" cy="1268601"/>
          </a:xfrm>
          <a:prstGeom prst="rect">
            <a:avLst/>
          </a:prstGeom>
          <a:noFill/>
          <a:ln w="63500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76" t="29000" r="41655" b="16746"/>
          <a:stretch/>
        </p:blipFill>
        <p:spPr bwMode="auto">
          <a:xfrm>
            <a:off x="5428445" y="3895279"/>
            <a:ext cx="2796758" cy="2190879"/>
          </a:xfrm>
          <a:prstGeom prst="rect">
            <a:avLst/>
          </a:prstGeom>
          <a:noFill/>
          <a:ln w="635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0" name="Picture 2" descr="D:\OneDrive - Hampshire County Council\Documents\HMS\clipart\Home made instruments\carrot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8445" y="1601273"/>
            <a:ext cx="2367504" cy="1447800"/>
          </a:xfrm>
          <a:prstGeom prst="rect">
            <a:avLst/>
          </a:prstGeom>
          <a:noFill/>
          <a:ln w="635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OneDrive - Hampshire County Council\Documents\HMS\clipart\Home made instruments\tubes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9" b="5523"/>
          <a:stretch/>
        </p:blipFill>
        <p:spPr bwMode="auto">
          <a:xfrm rot="19337703">
            <a:off x="3929359" y="3872103"/>
            <a:ext cx="870563" cy="1345436"/>
          </a:xfrm>
          <a:prstGeom prst="rect">
            <a:avLst/>
          </a:prstGeom>
          <a:noFill/>
          <a:ln w="6350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HMS\AppData\Local\Microsoft\Windows\INetCache\IE\5BD2DBGR\j0442122[1].pn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2240" y="5972306"/>
            <a:ext cx="891760" cy="885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497285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>
            <a:noAutofit/>
          </a:bodyPr>
          <a:lstStyle/>
          <a:p>
            <a:r>
              <a:rPr lang="en-GB" sz="7200" b="1" dirty="0" smtClean="0"/>
              <a:t>DURATION</a:t>
            </a:r>
            <a:r>
              <a:rPr lang="en-GB" sz="9600" b="1" dirty="0" smtClean="0"/>
              <a:t/>
            </a:r>
            <a:br>
              <a:rPr lang="en-GB" sz="9600" b="1" dirty="0" smtClean="0"/>
            </a:br>
            <a:r>
              <a:rPr lang="en-GB" sz="2000" b="1" dirty="0" smtClean="0"/>
              <a:t>is all about how long and short sounds are, beat, rhythm and metre</a:t>
            </a:r>
            <a:endParaRPr lang="en-GB" sz="9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3340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sz="3800" b="1" u="sng" dirty="0" smtClean="0">
                <a:solidFill>
                  <a:srgbClr val="002060"/>
                </a:solidFill>
                <a:latin typeface="+mj-lt"/>
              </a:rPr>
              <a:t>Key words</a:t>
            </a:r>
            <a:r>
              <a:rPr lang="en-GB" sz="3800" b="1" dirty="0" smtClean="0">
                <a:solidFill>
                  <a:srgbClr val="002060"/>
                </a:solidFill>
                <a:latin typeface="+mj-lt"/>
              </a:rPr>
              <a:t/>
            </a:r>
            <a:br>
              <a:rPr lang="en-GB" sz="3800" b="1" dirty="0" smtClean="0">
                <a:solidFill>
                  <a:srgbClr val="002060"/>
                </a:solidFill>
                <a:latin typeface="+mj-lt"/>
              </a:rPr>
            </a:br>
            <a:r>
              <a:rPr lang="en-GB" sz="3800" b="1" dirty="0" smtClean="0">
                <a:solidFill>
                  <a:srgbClr val="002060"/>
                </a:solidFill>
                <a:latin typeface="+mj-lt"/>
              </a:rPr>
              <a:t>Long and short</a:t>
            </a:r>
            <a:br>
              <a:rPr lang="en-GB" sz="3800" b="1" dirty="0" smtClean="0">
                <a:solidFill>
                  <a:srgbClr val="002060"/>
                </a:solidFill>
                <a:latin typeface="+mj-lt"/>
              </a:rPr>
            </a:br>
            <a:r>
              <a:rPr lang="en-GB" sz="3800" b="1" dirty="0" smtClean="0">
                <a:solidFill>
                  <a:srgbClr val="002060"/>
                </a:solidFill>
                <a:latin typeface="+mj-lt"/>
              </a:rPr>
              <a:t>Steady beat</a:t>
            </a:r>
            <a:r>
              <a:rPr lang="en-GB" sz="3800" b="1" dirty="0">
                <a:solidFill>
                  <a:srgbClr val="002060"/>
                </a:solidFill>
                <a:latin typeface="+mj-lt"/>
              </a:rPr>
              <a:t/>
            </a:r>
            <a:br>
              <a:rPr lang="en-GB" sz="3800" b="1" dirty="0">
                <a:solidFill>
                  <a:srgbClr val="002060"/>
                </a:solidFill>
                <a:latin typeface="+mj-lt"/>
              </a:rPr>
            </a:br>
            <a:r>
              <a:rPr lang="en-GB" sz="3800" b="1" dirty="0" smtClean="0">
                <a:solidFill>
                  <a:srgbClr val="002060"/>
                </a:solidFill>
                <a:latin typeface="+mj-lt"/>
              </a:rPr>
              <a:t>Rhythm pattern  </a:t>
            </a:r>
            <a:r>
              <a:rPr lang="en-GB" sz="3800" b="1" dirty="0">
                <a:solidFill>
                  <a:srgbClr val="002060"/>
                </a:solidFill>
                <a:latin typeface="+mj-lt"/>
              </a:rPr>
              <a:t/>
            </a:r>
            <a:br>
              <a:rPr lang="en-GB" sz="3800" b="1" dirty="0">
                <a:solidFill>
                  <a:srgbClr val="002060"/>
                </a:solidFill>
                <a:latin typeface="+mj-lt"/>
              </a:rPr>
            </a:br>
            <a:r>
              <a:rPr lang="en-GB" sz="3800" b="1" dirty="0" smtClean="0">
                <a:solidFill>
                  <a:srgbClr val="002060"/>
                </a:solidFill>
                <a:latin typeface="+mj-lt"/>
              </a:rPr>
              <a:t>Metre  </a:t>
            </a:r>
            <a:r>
              <a:rPr lang="en-GB" sz="3800" b="1" dirty="0" smtClean="0">
                <a:solidFill>
                  <a:srgbClr val="FF0000"/>
                </a:solidFill>
                <a:latin typeface="+mj-lt"/>
              </a:rPr>
              <a:t>1</a:t>
            </a:r>
            <a:r>
              <a:rPr lang="en-GB" sz="3800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GB" sz="3800" b="1" dirty="0">
                <a:solidFill>
                  <a:srgbClr val="002060"/>
                </a:solidFill>
                <a:latin typeface="+mj-lt"/>
              </a:rPr>
              <a:t>2  </a:t>
            </a:r>
            <a:r>
              <a:rPr lang="en-GB" sz="3800" b="1" dirty="0" smtClean="0">
                <a:solidFill>
                  <a:srgbClr val="002060"/>
                </a:solidFill>
                <a:latin typeface="+mj-lt"/>
              </a:rPr>
              <a:t>or  </a:t>
            </a:r>
            <a:r>
              <a:rPr lang="en-GB" sz="3800" b="1" dirty="0" smtClean="0">
                <a:solidFill>
                  <a:srgbClr val="FF0000"/>
                </a:solidFill>
                <a:latin typeface="+mj-lt"/>
              </a:rPr>
              <a:t>1</a:t>
            </a:r>
            <a:r>
              <a:rPr lang="en-GB" sz="3800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GB" sz="3800" b="1" dirty="0">
                <a:solidFill>
                  <a:srgbClr val="002060"/>
                </a:solidFill>
                <a:latin typeface="+mj-lt"/>
              </a:rPr>
              <a:t>2 </a:t>
            </a:r>
            <a:r>
              <a:rPr lang="en-GB" sz="3800" b="1" dirty="0" smtClean="0">
                <a:solidFill>
                  <a:srgbClr val="002060"/>
                </a:solidFill>
                <a:latin typeface="+mj-lt"/>
              </a:rPr>
              <a:t>3 or   </a:t>
            </a:r>
            <a:r>
              <a:rPr lang="en-GB" sz="3800" b="1" dirty="0">
                <a:solidFill>
                  <a:srgbClr val="FF0000"/>
                </a:solidFill>
                <a:latin typeface="+mj-lt"/>
              </a:rPr>
              <a:t>1</a:t>
            </a:r>
            <a:r>
              <a:rPr lang="en-GB" sz="3800" b="1" dirty="0">
                <a:solidFill>
                  <a:srgbClr val="002060"/>
                </a:solidFill>
                <a:latin typeface="+mj-lt"/>
              </a:rPr>
              <a:t> 2 3 </a:t>
            </a:r>
            <a:r>
              <a:rPr lang="en-GB" sz="3800" b="1" dirty="0" smtClean="0">
                <a:solidFill>
                  <a:srgbClr val="002060"/>
                </a:solidFill>
                <a:latin typeface="+mj-lt"/>
              </a:rPr>
              <a:t>4</a:t>
            </a:r>
            <a:br>
              <a:rPr lang="en-GB" sz="3800" b="1" dirty="0" smtClean="0">
                <a:solidFill>
                  <a:srgbClr val="002060"/>
                </a:solidFill>
                <a:latin typeface="+mj-lt"/>
              </a:rPr>
            </a:br>
            <a:endParaRPr lang="en-GB" sz="3800" b="1" dirty="0" smtClean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r>
              <a:rPr lang="en-GB" sz="3800" b="1" dirty="0">
                <a:solidFill>
                  <a:srgbClr val="002060"/>
                </a:solidFill>
                <a:latin typeface="+mj-lt"/>
                <a:hlinkClick r:id="rId2"/>
              </a:rPr>
              <a:t>Click here</a:t>
            </a:r>
            <a:r>
              <a:rPr lang="en-GB" sz="3800" b="1" dirty="0">
                <a:solidFill>
                  <a:srgbClr val="002060"/>
                </a:solidFill>
                <a:latin typeface="+mj-lt"/>
              </a:rPr>
              <a:t/>
            </a:r>
            <a:br>
              <a:rPr lang="en-GB" sz="3800" b="1" dirty="0">
                <a:solidFill>
                  <a:srgbClr val="002060"/>
                </a:solidFill>
                <a:latin typeface="+mj-lt"/>
              </a:rPr>
            </a:br>
            <a:r>
              <a:rPr lang="en-GB" sz="3800" b="1" dirty="0">
                <a:solidFill>
                  <a:srgbClr val="002060"/>
                </a:solidFill>
                <a:latin typeface="+mj-lt"/>
              </a:rPr>
              <a:t>to find out about </a:t>
            </a:r>
            <a:r>
              <a:rPr lang="en-GB" sz="3800" b="1" dirty="0" smtClean="0">
                <a:solidFill>
                  <a:srgbClr val="002060"/>
                </a:solidFill>
                <a:latin typeface="+mj-lt"/>
              </a:rPr>
              <a:t>the steady beat</a:t>
            </a:r>
            <a:br>
              <a:rPr lang="en-GB" sz="3800" b="1" dirty="0" smtClean="0">
                <a:solidFill>
                  <a:srgbClr val="002060"/>
                </a:solidFill>
                <a:latin typeface="+mj-lt"/>
              </a:rPr>
            </a:br>
            <a:endParaRPr lang="en-GB" sz="3800" b="1" dirty="0" smtClean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r>
              <a:rPr lang="en-GB" sz="3800" b="1" dirty="0">
                <a:solidFill>
                  <a:srgbClr val="002060"/>
                </a:solidFill>
                <a:latin typeface="+mj-lt"/>
                <a:hlinkClick r:id="rId3"/>
              </a:rPr>
              <a:t>Click here</a:t>
            </a:r>
            <a:r>
              <a:rPr lang="en-GB" sz="3800" b="1" dirty="0">
                <a:solidFill>
                  <a:srgbClr val="002060"/>
                </a:solidFill>
                <a:latin typeface="+mj-lt"/>
              </a:rPr>
              <a:t/>
            </a:r>
            <a:br>
              <a:rPr lang="en-GB" sz="3800" b="1" dirty="0">
                <a:solidFill>
                  <a:srgbClr val="002060"/>
                </a:solidFill>
                <a:latin typeface="+mj-lt"/>
              </a:rPr>
            </a:br>
            <a:r>
              <a:rPr lang="en-GB" sz="3800" b="1" dirty="0">
                <a:solidFill>
                  <a:srgbClr val="002060"/>
                </a:solidFill>
                <a:latin typeface="+mj-lt"/>
              </a:rPr>
              <a:t>to find out about </a:t>
            </a:r>
            <a:r>
              <a:rPr lang="en-GB" sz="3800" b="1" dirty="0" smtClean="0">
                <a:solidFill>
                  <a:srgbClr val="002060"/>
                </a:solidFill>
                <a:latin typeface="+mj-lt"/>
              </a:rPr>
              <a:t>rhythm</a:t>
            </a:r>
          </a:p>
          <a:p>
            <a:pPr marL="0" indent="0">
              <a:buNone/>
            </a:pPr>
            <a:endParaRPr lang="en-GB" sz="3800" b="1" dirty="0" smtClean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r>
              <a:rPr lang="en-GB" sz="3800" b="1" dirty="0" smtClean="0">
                <a:solidFill>
                  <a:srgbClr val="002060"/>
                </a:solidFill>
                <a:latin typeface="+mj-lt"/>
              </a:rPr>
              <a:t>Music beats are usually counted in groups.  Metre is how many beats the music is being counted in e.g. 1 2 3 4 = 4 metre, 1 2 3 = 3 metre </a:t>
            </a:r>
          </a:p>
          <a:p>
            <a:pPr marL="0" indent="0">
              <a:buNone/>
            </a:pPr>
            <a:r>
              <a:rPr lang="en-GB" sz="3800" b="1" dirty="0" smtClean="0">
                <a:solidFill>
                  <a:srgbClr val="002060"/>
                </a:solidFill>
                <a:latin typeface="+mj-lt"/>
              </a:rPr>
              <a:t>and 1 2 = 2 metre</a:t>
            </a:r>
            <a:br>
              <a:rPr lang="en-GB" sz="3800" b="1" dirty="0" smtClean="0">
                <a:solidFill>
                  <a:srgbClr val="002060"/>
                </a:solidFill>
                <a:latin typeface="+mj-lt"/>
              </a:rPr>
            </a:br>
            <a:endParaRPr lang="en-GB" sz="3800" b="1" dirty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r>
              <a:rPr lang="en-GB" sz="3800" b="1" dirty="0" smtClean="0">
                <a:solidFill>
                  <a:srgbClr val="002060"/>
                </a:solidFill>
                <a:latin typeface="+mj-lt"/>
                <a:hlinkClick r:id="rId4"/>
              </a:rPr>
              <a:t>Click here</a:t>
            </a:r>
            <a:r>
              <a:rPr lang="en-GB" sz="3800" b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en-GB" sz="3800" b="1" dirty="0" smtClean="0">
                <a:solidFill>
                  <a:srgbClr val="002060"/>
                </a:solidFill>
                <a:latin typeface="+mj-lt"/>
              </a:rPr>
              <a:t> to listen to a woodblock being played in 2, 3 then 4  metre at different speeds.  Try clapping on beat number 1 for each example</a:t>
            </a:r>
            <a:endParaRPr lang="en-GB" sz="3600" b="1" dirty="0"/>
          </a:p>
          <a:p>
            <a:pPr marL="0" indent="0" algn="ctr">
              <a:buNone/>
            </a:pPr>
            <a:endParaRPr lang="en-GB" sz="3600" b="1" dirty="0"/>
          </a:p>
        </p:txBody>
      </p:sp>
      <p:sp>
        <p:nvSpPr>
          <p:cNvPr id="12" name="Heart 11"/>
          <p:cNvSpPr/>
          <p:nvPr/>
        </p:nvSpPr>
        <p:spPr>
          <a:xfrm>
            <a:off x="7964944" y="1757696"/>
            <a:ext cx="404812" cy="301044"/>
          </a:xfrm>
          <a:prstGeom prst="hear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10" name="tabl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V="1">
            <a:off x="5486400" y="2258096"/>
            <a:ext cx="3116687" cy="827269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8053387" y="2659783"/>
            <a:ext cx="200025" cy="20042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7454318" y="2659783"/>
            <a:ext cx="200025" cy="20042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7149518" y="2659783"/>
            <a:ext cx="200025" cy="20042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6529387" y="2671730"/>
            <a:ext cx="200025" cy="20042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5736262" y="2671730"/>
            <a:ext cx="200025" cy="20042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GB"/>
          </a:p>
        </p:txBody>
      </p:sp>
      <p:cxnSp>
        <p:nvCxnSpPr>
          <p:cNvPr id="20" name="Straight Connector 19"/>
          <p:cNvCxnSpPr/>
          <p:nvPr/>
        </p:nvCxnSpPr>
        <p:spPr>
          <a:xfrm>
            <a:off x="8253412" y="2314741"/>
            <a:ext cx="0" cy="4572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650251" y="2331676"/>
            <a:ext cx="0" cy="4572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358330" y="2335732"/>
            <a:ext cx="0" cy="4572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751078" y="2335732"/>
            <a:ext cx="0" cy="4572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919316" y="2335732"/>
            <a:ext cx="0" cy="4572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349543" y="2335732"/>
            <a:ext cx="320697" cy="2253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Heart 30"/>
          <p:cNvSpPr/>
          <p:nvPr/>
        </p:nvSpPr>
        <p:spPr>
          <a:xfrm>
            <a:off x="7237925" y="1757696"/>
            <a:ext cx="404812" cy="301044"/>
          </a:xfrm>
          <a:prstGeom prst="hear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2" name="Heart 31"/>
          <p:cNvSpPr/>
          <p:nvPr/>
        </p:nvSpPr>
        <p:spPr>
          <a:xfrm>
            <a:off x="6449530" y="1757696"/>
            <a:ext cx="404812" cy="301044"/>
          </a:xfrm>
          <a:prstGeom prst="hear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3" name="Heart 32"/>
          <p:cNvSpPr/>
          <p:nvPr/>
        </p:nvSpPr>
        <p:spPr>
          <a:xfrm>
            <a:off x="5716910" y="1757696"/>
            <a:ext cx="404812" cy="301044"/>
          </a:xfrm>
          <a:prstGeom prst="hear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0033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b="1" dirty="0" smtClean="0"/>
              <a:t>Fun duration </a:t>
            </a:r>
            <a:r>
              <a:rPr lang="en-GB" b="1" dirty="0" smtClean="0"/>
              <a:t>activities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48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>
                <a:solidFill>
                  <a:srgbClr val="002060"/>
                </a:solidFill>
                <a:latin typeface="+mj-lt"/>
              </a:rPr>
              <a:t>Listen to </a:t>
            </a:r>
            <a:r>
              <a:rPr lang="en-GB" b="1" dirty="0" smtClean="0">
                <a:solidFill>
                  <a:srgbClr val="002060"/>
                </a:solidFill>
                <a:latin typeface="+mj-lt"/>
                <a:hlinkClick r:id="rId2"/>
              </a:rPr>
              <a:t>Only time will tell </a:t>
            </a:r>
            <a:r>
              <a:rPr lang="en-GB" b="1" dirty="0" smtClean="0">
                <a:solidFill>
                  <a:srgbClr val="002060"/>
                </a:solidFill>
                <a:latin typeface="+mj-lt"/>
              </a:rPr>
              <a:t>by Mike Oldfield</a:t>
            </a:r>
            <a:br>
              <a:rPr lang="en-GB" b="1" dirty="0" smtClean="0">
                <a:solidFill>
                  <a:srgbClr val="002060"/>
                </a:solidFill>
                <a:latin typeface="+mj-lt"/>
              </a:rPr>
            </a:br>
            <a:r>
              <a:rPr lang="en-GB" b="1" dirty="0" smtClean="0">
                <a:solidFill>
                  <a:srgbClr val="002060"/>
                </a:solidFill>
                <a:latin typeface="+mj-lt"/>
              </a:rPr>
              <a:t>Tap along to the steady beat (beep) on your thighs?</a:t>
            </a:r>
          </a:p>
          <a:p>
            <a:pPr marL="0" indent="0">
              <a:buNone/>
            </a:pPr>
            <a:endParaRPr lang="en-GB" b="1" dirty="0" smtClean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endParaRPr lang="en-GB" b="1" dirty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r>
              <a:rPr lang="en-GB" b="1" dirty="0" smtClean="0">
                <a:solidFill>
                  <a:srgbClr val="002060"/>
                </a:solidFill>
                <a:latin typeface="+mj-lt"/>
              </a:rPr>
              <a:t>To create two possible 4 metre beet and cherry rhythm </a:t>
            </a:r>
            <a:r>
              <a:rPr lang="en-GB" b="1" dirty="0" smtClean="0">
                <a:solidFill>
                  <a:srgbClr val="002060"/>
                </a:solidFill>
                <a:latin typeface="+mj-lt"/>
              </a:rPr>
              <a:t>patterns </a:t>
            </a:r>
            <a:r>
              <a:rPr lang="en-GB" b="1" dirty="0" smtClean="0">
                <a:solidFill>
                  <a:srgbClr val="002060"/>
                </a:solidFill>
                <a:latin typeface="+mj-lt"/>
              </a:rPr>
              <a:t>click for 8 </a:t>
            </a:r>
            <a:r>
              <a:rPr lang="en-GB" b="1" dirty="0" smtClean="0">
                <a:solidFill>
                  <a:srgbClr val="002060"/>
                </a:solidFill>
                <a:latin typeface="+mj-lt"/>
              </a:rPr>
              <a:t>beats and then tap along to the music</a:t>
            </a:r>
            <a:endParaRPr lang="en-GB" b="1" dirty="0" smtClean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r>
              <a:rPr lang="en-GB" b="1" dirty="0" smtClean="0">
                <a:solidFill>
                  <a:srgbClr val="002060"/>
                </a:solidFill>
                <a:latin typeface="+mj-lt"/>
              </a:rPr>
              <a:t>e.g.</a:t>
            </a:r>
          </a:p>
          <a:p>
            <a:pPr marL="0" indent="0">
              <a:buNone/>
            </a:pPr>
            <a:endParaRPr lang="en-GB" b="1" dirty="0" smtClean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r>
              <a:rPr lang="en-GB" b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en-GB" b="1" dirty="0" smtClean="0">
                <a:solidFill>
                  <a:srgbClr val="002060"/>
                </a:solidFill>
                <a:latin typeface="+mj-lt"/>
              </a:rPr>
              <a:t>  1        2       3       4                                   1         2       3      4</a:t>
            </a:r>
          </a:p>
          <a:p>
            <a:pPr marL="0" indent="0">
              <a:buNone/>
            </a:pPr>
            <a:endParaRPr lang="en-GB" b="1" dirty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r>
              <a:rPr lang="en-GB" b="1" dirty="0" smtClean="0">
                <a:solidFill>
                  <a:srgbClr val="002060"/>
                </a:solidFill>
                <a:latin typeface="+mj-lt"/>
              </a:rPr>
              <a:t>                                               or             </a:t>
            </a:r>
            <a:endParaRPr lang="en-GB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9218" name="Picture 2" descr="D:\OneDrive - Hampshire County Council\Documents\HMS\clipart\Discover the dimensions\bee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562600"/>
            <a:ext cx="516421" cy="922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:\OneDrive - Hampshire County Council\Documents\HMS\clipart\Discover the dimensions\bee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442" y="5591576"/>
            <a:ext cx="516421" cy="922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D:\OneDrive - Hampshire County Council\Documents\HMS\clipart\Discover the dimensions\cherry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042" y="5573591"/>
            <a:ext cx="914400" cy="8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OneDrive - Hampshire County Council\Documents\HMS\clipart\Discover the dimensions\bee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621" y="5517871"/>
            <a:ext cx="516421" cy="922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D:\OneDrive - Hampshire County Council\Documents\HMS\clipart\Discover the dimensions\cherry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5513807"/>
            <a:ext cx="914400" cy="8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D:\OneDrive - Hampshire County Council\Documents\HMS\clipart\Discover the dimensions\cherry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025" y="5486976"/>
            <a:ext cx="914400" cy="8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D:\OneDrive - Hampshire County Council\Documents\HMS\clipart\Discover the dimensions\bee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4784" y="5487961"/>
            <a:ext cx="516421" cy="922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D:\OneDrive - Hampshire County Council\Documents\HMS\clipart\Discover the dimensions\bee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91" y="5486976"/>
            <a:ext cx="516421" cy="922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650205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417" y="364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Play guess the metre – 2, 3 or 4?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b="1" dirty="0" smtClean="0">
                <a:solidFill>
                  <a:srgbClr val="002060"/>
                </a:solidFill>
                <a:latin typeface="+mj-lt"/>
              </a:rPr>
              <a:t>Listen to the following pieces of music.  </a:t>
            </a:r>
            <a:br>
              <a:rPr lang="en-GB" b="1" dirty="0" smtClean="0">
                <a:solidFill>
                  <a:srgbClr val="002060"/>
                </a:solidFill>
                <a:latin typeface="+mj-lt"/>
              </a:rPr>
            </a:br>
            <a:r>
              <a:rPr lang="en-GB" b="1" dirty="0" smtClean="0">
                <a:solidFill>
                  <a:srgbClr val="002060"/>
                </a:solidFill>
                <a:latin typeface="+mj-lt"/>
              </a:rPr>
              <a:t>Can you guess their metre?</a:t>
            </a:r>
            <a:br>
              <a:rPr lang="en-GB" b="1" dirty="0" smtClean="0">
                <a:solidFill>
                  <a:srgbClr val="002060"/>
                </a:solidFill>
                <a:latin typeface="+mj-lt"/>
              </a:rPr>
            </a:br>
            <a:r>
              <a:rPr lang="en-GB" b="1" dirty="0" smtClean="0">
                <a:solidFill>
                  <a:srgbClr val="002060"/>
                </a:solidFill>
                <a:latin typeface="+mj-lt"/>
              </a:rPr>
              <a:t>(Find the answers in the notes for this slide)</a:t>
            </a:r>
          </a:p>
          <a:p>
            <a:pPr marL="0" indent="0" algn="ctr">
              <a:buNone/>
            </a:pPr>
            <a:endParaRPr lang="en-GB" b="1" dirty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GB" b="1" dirty="0" smtClean="0">
                <a:solidFill>
                  <a:srgbClr val="002060"/>
                </a:solidFill>
                <a:latin typeface="+mj-lt"/>
                <a:hlinkClick r:id="rId3"/>
              </a:rPr>
              <a:t>Piece 1</a:t>
            </a:r>
            <a:endParaRPr lang="en-GB" b="1" dirty="0" smtClean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endParaRPr lang="en-GB" b="1" dirty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GB" b="1" dirty="0" smtClean="0">
                <a:solidFill>
                  <a:srgbClr val="002060"/>
                </a:solidFill>
                <a:latin typeface="+mj-lt"/>
                <a:hlinkClick r:id="rId4"/>
              </a:rPr>
              <a:t>Piece 2</a:t>
            </a:r>
            <a:endParaRPr lang="en-GB" b="1" dirty="0" smtClean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endParaRPr lang="en-GB" b="1" dirty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GB" b="1" dirty="0" smtClean="0">
                <a:solidFill>
                  <a:srgbClr val="002060"/>
                </a:solidFill>
                <a:latin typeface="+mj-lt"/>
                <a:hlinkClick r:id="rId5"/>
              </a:rPr>
              <a:t>Piece 3</a:t>
            </a:r>
            <a:endParaRPr lang="en-GB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 rot="1466107">
            <a:off x="5459019" y="5322918"/>
            <a:ext cx="331206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r>
              <a:rPr lang="en-GB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metre?</a:t>
            </a:r>
            <a:endParaRPr lang="en-GB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 rot="19328485">
            <a:off x="5804971" y="3460877"/>
            <a:ext cx="328431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 metre?</a:t>
            </a:r>
            <a:endParaRPr lang="en-GB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 rot="20184541">
            <a:off x="663151" y="4333702"/>
            <a:ext cx="302282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r>
              <a:rPr lang="en-GB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metre?</a:t>
            </a:r>
            <a:endParaRPr lang="en-GB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Picture 2" descr="C:\Users\HMS\AppData\Local\Microsoft\Windows\INetCache\IE\5BD2DBGR\j0442122[1]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2240" y="5972306"/>
            <a:ext cx="891760" cy="885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951203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1081</TotalTime>
  <Words>722</Words>
  <Application>Microsoft Office PowerPoint</Application>
  <PresentationFormat>On-screen Show (4:3)</PresentationFormat>
  <Paragraphs>240</Paragraphs>
  <Slides>28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Office Theme</vt:lpstr>
      <vt:lpstr>Flow</vt:lpstr>
      <vt:lpstr>Keep Calm and  Make Music</vt:lpstr>
      <vt:lpstr>Discovering the Musical Dimensions</vt:lpstr>
      <vt:lpstr>Contents – homepage Click on the        to return to this page </vt:lpstr>
      <vt:lpstr>PITCH is all about how high or low sounds are and how notes are grouped into sets called scales</vt:lpstr>
      <vt:lpstr>Fun pitch activities</vt:lpstr>
      <vt:lpstr>Try making an instrument  that will play high and low sounds</vt:lpstr>
      <vt:lpstr>DURATION is all about how long and short sounds are, beat, rhythm and metre</vt:lpstr>
      <vt:lpstr>Fun duration activities</vt:lpstr>
      <vt:lpstr>Play guess the metre – 2, 3 or 4?</vt:lpstr>
      <vt:lpstr>DYNAMICS is all about how loud or quiet sounds are</vt:lpstr>
      <vt:lpstr>Fun dynamic activities</vt:lpstr>
      <vt:lpstr>TEMPO is all about how fast or slow the music is</vt:lpstr>
      <vt:lpstr>Fun tempo activities</vt:lpstr>
      <vt:lpstr>Play the presto largo quiz</vt:lpstr>
      <vt:lpstr>STRUCTURE is all about the order sounds happen in</vt:lpstr>
      <vt:lpstr>Fun structure activities</vt:lpstr>
      <vt:lpstr>TEXTURE is all about how many sounds can be heard at the same time</vt:lpstr>
      <vt:lpstr>Fun texture activities</vt:lpstr>
      <vt:lpstr>TIMBRE is all about what the sounds are like</vt:lpstr>
      <vt:lpstr>Fun timbre activities</vt:lpstr>
      <vt:lpstr>Name the dimension quiz</vt:lpstr>
      <vt:lpstr> </vt:lpstr>
      <vt:lpstr>PowerPoint Presentation</vt:lpstr>
      <vt:lpstr>PowerPoint Presentation</vt:lpstr>
      <vt:lpstr>PowerPoint Presentation</vt:lpstr>
      <vt:lpstr>PowerPoint Presentation</vt:lpstr>
      <vt:lpstr>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musical dimensions</dc:title>
  <dc:creator>HMS</dc:creator>
  <cp:lastModifiedBy>HMS</cp:lastModifiedBy>
  <cp:revision>81</cp:revision>
  <dcterms:created xsi:type="dcterms:W3CDTF">2006-08-16T00:00:00Z</dcterms:created>
  <dcterms:modified xsi:type="dcterms:W3CDTF">2020-04-29T15:03:31Z</dcterms:modified>
</cp:coreProperties>
</file>